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62" r:id="rId4"/>
    <p:sldId id="279" r:id="rId5"/>
    <p:sldId id="281" r:id="rId6"/>
    <p:sldId id="261" r:id="rId7"/>
    <p:sldId id="278" r:id="rId8"/>
    <p:sldId id="286" r:id="rId9"/>
    <p:sldId id="287" r:id="rId10"/>
    <p:sldId id="285" r:id="rId11"/>
    <p:sldId id="284" r:id="rId12"/>
    <p:sldId id="288" r:id="rId13"/>
    <p:sldId id="292" r:id="rId14"/>
    <p:sldId id="293" r:id="rId15"/>
    <p:sldId id="294" r:id="rId16"/>
    <p:sldId id="290" r:id="rId17"/>
    <p:sldId id="280" r:id="rId18"/>
    <p:sldId id="291" r:id="rId19"/>
    <p:sldId id="295" r:id="rId20"/>
    <p:sldId id="289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3891A7"/>
    <a:srgbClr val="F30D33"/>
    <a:srgbClr val="C32D2E"/>
    <a:srgbClr val="EDC9AF"/>
    <a:srgbClr val="FEB80A"/>
    <a:srgbClr val="E8EEF8"/>
    <a:srgbClr val="F64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B8E1E-CEE5-4536-9CE3-C17452928D7E}" type="datetimeFigureOut">
              <a:rPr lang="en-ID" smtClean="0"/>
              <a:t>25/04/2022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A9FA5-AF99-4BC5-8CD7-EDC10E61296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3275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451F-5ABA-4479-B34B-407160F1FB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722AD8-88E7-47A2-A9CA-2AEF83884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9438C-82FF-46D3-A1D4-2D083D2A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222-4207-4CED-9904-01BF3963AF34}" type="datetimeFigureOut">
              <a:rPr lang="en-ID" smtClean="0"/>
              <a:t>25/04/2022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53683-069D-44D3-89A0-E20E88FA9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6F99C-C1BE-465B-81BD-EB2BC4942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1DF9-B759-449A-828A-3E92EB5492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4977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F7622-BD44-4590-9663-ED4FCC45C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F89C5C-EC32-4996-B68A-225761955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9E781-EAF4-44B0-BB37-C49F67399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222-4207-4CED-9904-01BF3963AF34}" type="datetimeFigureOut">
              <a:rPr lang="en-ID" smtClean="0"/>
              <a:t>25/04/2022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521CB-7B4E-4D26-B7F9-977EA06FF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E5C75-E543-445A-808B-08353AA6F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1DF9-B759-449A-828A-3E92EB5492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977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CD67A3-6D37-4C3A-8420-6676986167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F3E6F4-2C79-461D-B262-A83F6C1F7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44666-017B-45C8-8D44-3E17AF54C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222-4207-4CED-9904-01BF3963AF34}" type="datetimeFigureOut">
              <a:rPr lang="en-ID" smtClean="0"/>
              <a:t>25/04/2022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C16ED-9E48-4B79-94B5-CDD7FD256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1D07F-A860-4A1C-8759-0D52210F6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1DF9-B759-449A-828A-3E92EB5492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742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797A-BF8D-4622-A217-269BE2C36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2E87-CC6A-4B8A-99F5-EBB9D66BB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F2399-6062-4788-AE61-80609B62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222-4207-4CED-9904-01BF3963AF34}" type="datetimeFigureOut">
              <a:rPr lang="en-ID" smtClean="0"/>
              <a:t>25/04/2022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F9879-21A6-4A6F-9D8E-BB444AE46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71D93-5FAD-45A8-8927-EB8AFEFE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1DF9-B759-449A-828A-3E92EB5492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70413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1572-CB81-4971-AED0-6D77D28F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BC779-40B2-4F0A-97B5-D343D4FC3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85691-49C8-4640-B630-46D25A0E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222-4207-4CED-9904-01BF3963AF34}" type="datetimeFigureOut">
              <a:rPr lang="en-ID" smtClean="0"/>
              <a:t>25/04/2022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576F8-542E-45A8-B6D6-40245AC99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01799-3322-4FEB-ACDB-5C53F73B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1DF9-B759-449A-828A-3E92EB5492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5429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FDEA-956C-4D95-AB82-83F2D075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F01B0-6EFF-41E7-9298-297FC394A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562735-C7B7-4380-A382-254B714A70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2FF0C-7CB0-4862-AF54-26FBA7F15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222-4207-4CED-9904-01BF3963AF34}" type="datetimeFigureOut">
              <a:rPr lang="en-ID" smtClean="0"/>
              <a:t>25/04/2022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5A453-2E4A-42AC-A6C6-C54174F15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F9611-241E-42D8-99C8-BA34A41A5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1DF9-B759-449A-828A-3E92EB5492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750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7D45-A9DC-4637-BC91-E8D3C60D8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3931B-960E-4462-B707-007F8C85E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1BB77-9E44-4F3F-B3B6-9262645FB8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30BFDF-2000-4ED2-8E2B-ED7B02BA8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B73EE8-8DB3-4877-AB30-8A18D855D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4C249-130D-4289-A6C6-D3AE2A6F6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222-4207-4CED-9904-01BF3963AF34}" type="datetimeFigureOut">
              <a:rPr lang="en-ID" smtClean="0"/>
              <a:t>25/04/2022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01D530-71D9-41E0-B730-1892530CB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8A3033-D1FD-4BAE-B53C-DB61158B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1DF9-B759-449A-828A-3E92EB5492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0602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59EE4-87BB-4FB8-8628-1F06164B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F7436-90B7-47D8-BD43-2BAF2D93F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222-4207-4CED-9904-01BF3963AF34}" type="datetimeFigureOut">
              <a:rPr lang="en-ID" smtClean="0"/>
              <a:t>25/04/2022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52849-AB59-459B-8C2B-06EE83EB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2CE948-3E9C-49D0-93D7-CB144668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1DF9-B759-449A-828A-3E92EB5492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1069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293200-8B18-4CB0-9DA0-656D46033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222-4207-4CED-9904-01BF3963AF34}" type="datetimeFigureOut">
              <a:rPr lang="en-ID" smtClean="0"/>
              <a:t>25/04/2022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A65633-5D39-4A6D-B87F-A8FA5AFC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869DE-49E2-4CE4-93B0-61C32D32E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1DF9-B759-449A-828A-3E92EB5492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23135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C2934-3C62-4A3F-AD6F-A8696D547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2EBA0-4BEA-402E-816D-009BA6C85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4E6E43-3541-4B6C-BC2F-42C7E89B8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704B2-D583-419A-9DFD-C9504B764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222-4207-4CED-9904-01BF3963AF34}" type="datetimeFigureOut">
              <a:rPr lang="en-ID" smtClean="0"/>
              <a:t>25/04/2022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897F9-5E45-4022-9D9A-BD68379BD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159111-3A2D-4997-905D-FE02D309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1DF9-B759-449A-828A-3E92EB5492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304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8A6F-1880-48F5-8C52-F70AF9555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9E1106-14F9-4363-98AE-D0AB9E67B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C14ACF-5C96-4A97-9CA9-D4B57D6D2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B0C3C-8718-4E58-BAF1-FBAFEA8D5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8222-4207-4CED-9904-01BF3963AF34}" type="datetimeFigureOut">
              <a:rPr lang="en-ID" smtClean="0"/>
              <a:t>25/04/2022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F172B-332C-4863-B30E-762BBB5CF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F8C55-8ED4-4604-B332-3E315632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61DF9-B759-449A-828A-3E92EB5492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9300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2E04A4-226A-4107-8EBC-E3A769B9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9E2EB-D4BD-4FF1-B288-0A993C6A2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04F58-8F96-41DA-8C2E-1FFE2B68CB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08222-4207-4CED-9904-01BF3963AF34}" type="datetimeFigureOut">
              <a:rPr lang="en-ID" smtClean="0"/>
              <a:t>25/04/2022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14B8F-BDE1-488F-AB61-E64524134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21B8B-C674-4829-A3ED-4BAD44A53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61DF9-B759-449A-828A-3E92EB54928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8373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nova16/RTIKSentimentAnalysis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hyperlink" Target="https://www.instagram.com/developer/" TargetMode="External"/><Relationship Id="rId2" Type="http://schemas.openxmlformats.org/officeDocument/2006/relationships/hyperlink" Target="https://developers.facebook.com/docs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hyperlink" Target="https://developer.twitter.com/en/docs/twitter-api" TargetMode="External"/><Relationship Id="rId10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hyperlink" Target="https://developers.google.com/youtube/v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AFCD9CB-66A3-4CCD-9661-7C92B9444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09" y="34919"/>
            <a:ext cx="1230767" cy="615384"/>
          </a:xfrm>
          <a:prstGeom prst="rect">
            <a:avLst/>
          </a:prstGeom>
        </p:spPr>
      </p:pic>
      <p:sp>
        <p:nvSpPr>
          <p:cNvPr id="17" name="Google Shape;1103;p59">
            <a:extLst>
              <a:ext uri="{FF2B5EF4-FFF2-40B4-BE49-F238E27FC236}">
                <a16:creationId xmlns:a16="http://schemas.microsoft.com/office/drawing/2014/main" id="{D68244CD-0092-4BE3-A99C-C8D71E6396E9}"/>
              </a:ext>
            </a:extLst>
          </p:cNvPr>
          <p:cNvSpPr/>
          <p:nvPr/>
        </p:nvSpPr>
        <p:spPr>
          <a:xfrm rot="19312782" flipV="1">
            <a:off x="275313" y="3914391"/>
            <a:ext cx="2116631" cy="3336418"/>
          </a:xfrm>
          <a:custGeom>
            <a:avLst/>
            <a:gdLst/>
            <a:ahLst/>
            <a:cxnLst/>
            <a:rect l="l" t="t" r="r" b="b"/>
            <a:pathLst>
              <a:path w="52669" h="101348" extrusionOk="0">
                <a:moveTo>
                  <a:pt x="0" y="1"/>
                </a:moveTo>
                <a:lnTo>
                  <a:pt x="0" y="101348"/>
                </a:lnTo>
                <a:lnTo>
                  <a:pt x="4232" y="101348"/>
                </a:lnTo>
                <a:cubicBezTo>
                  <a:pt x="5157" y="99969"/>
                  <a:pt x="6162" y="98640"/>
                  <a:pt x="7265" y="97375"/>
                </a:cubicBezTo>
                <a:cubicBezTo>
                  <a:pt x="17902" y="85294"/>
                  <a:pt x="34296" y="83673"/>
                  <a:pt x="45225" y="72014"/>
                </a:cubicBezTo>
                <a:cubicBezTo>
                  <a:pt x="47820" y="69225"/>
                  <a:pt x="50106" y="65803"/>
                  <a:pt x="51030" y="61717"/>
                </a:cubicBezTo>
                <a:cubicBezTo>
                  <a:pt x="52668" y="54371"/>
                  <a:pt x="49620" y="46702"/>
                  <a:pt x="45971" y="40540"/>
                </a:cubicBezTo>
                <a:cubicBezTo>
                  <a:pt x="42323" y="34378"/>
                  <a:pt x="37912" y="28573"/>
                  <a:pt x="36242" y="21227"/>
                </a:cubicBezTo>
                <a:cubicBezTo>
                  <a:pt x="34604" y="13979"/>
                  <a:pt x="36080" y="5806"/>
                  <a:pt x="39955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anose="020005050000000200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9382" y="3248860"/>
            <a:ext cx="1153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err="1">
                <a:latin typeface="Montserrat" panose="02000505000000020004"/>
              </a:rPr>
              <a:t>Sentimen</a:t>
            </a:r>
            <a:r>
              <a:rPr lang="en-GB" sz="2800" b="1" dirty="0">
                <a:latin typeface="Montserrat" panose="02000505000000020004"/>
              </a:rPr>
              <a:t> </a:t>
            </a:r>
            <a:r>
              <a:rPr lang="en-GB" sz="2800" b="1" dirty="0" err="1">
                <a:latin typeface="Montserrat" panose="02000505000000020004"/>
              </a:rPr>
              <a:t>Analisis</a:t>
            </a:r>
            <a:r>
              <a:rPr lang="en-GB" sz="2800" b="1" dirty="0">
                <a:latin typeface="Montserrat" panose="02000505000000020004"/>
              </a:rPr>
              <a:t> Pada Media Sosial di Era Digital</a:t>
            </a:r>
            <a:endParaRPr lang="en-US" sz="2800" b="1" dirty="0">
              <a:latin typeface="Montserrat" panose="020005050000000200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43248" y="4863760"/>
            <a:ext cx="77054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Montserrat" panose="02000505000000020004"/>
                <a:ea typeface="Roboto" panose="02000000000000000000" pitchFamily="2" charset="0"/>
              </a:rPr>
              <a:t>Nova Agustina, </a:t>
            </a:r>
            <a:r>
              <a:rPr lang="en-US" b="1" dirty="0" err="1">
                <a:solidFill>
                  <a:srgbClr val="0070C0"/>
                </a:solidFill>
                <a:latin typeface="Montserrat" panose="02000505000000020004"/>
                <a:ea typeface="Roboto" panose="02000000000000000000" pitchFamily="2" charset="0"/>
              </a:rPr>
              <a:t>M.Kom</a:t>
            </a:r>
            <a:r>
              <a:rPr lang="en-US" b="1" dirty="0">
                <a:solidFill>
                  <a:srgbClr val="0070C0"/>
                </a:solidFill>
                <a:latin typeface="Montserrat" panose="02000505000000020004"/>
                <a:ea typeface="Roboto" panose="02000000000000000000" pitchFamily="2" charset="0"/>
              </a:rPr>
              <a:t>.</a:t>
            </a:r>
            <a:endParaRPr lang="id-ID" b="1" dirty="0">
              <a:solidFill>
                <a:srgbClr val="0070C0"/>
              </a:solidFill>
              <a:latin typeface="Montserrat" panose="02000505000000020004"/>
              <a:ea typeface="Roboto" panose="02000000000000000000" pitchFamily="2" charset="0"/>
            </a:endParaRPr>
          </a:p>
          <a:p>
            <a:pPr algn="ctr"/>
            <a:r>
              <a:rPr lang="en-US" dirty="0" err="1">
                <a:latin typeface="Montserrat" panose="02000505000000020004"/>
              </a:rPr>
              <a:t>Dosen</a:t>
            </a:r>
            <a:r>
              <a:rPr lang="en-US" dirty="0">
                <a:latin typeface="Montserrat" panose="02000505000000020004"/>
              </a:rPr>
              <a:t> Teknik Informatika</a:t>
            </a:r>
            <a:endParaRPr lang="id-ID" dirty="0">
              <a:latin typeface="Montserrat" panose="02000505000000020004"/>
            </a:endParaRPr>
          </a:p>
          <a:p>
            <a:pPr algn="ctr"/>
            <a:r>
              <a:rPr lang="en-US" dirty="0" err="1">
                <a:latin typeface="Montserrat" panose="02000505000000020004"/>
              </a:rPr>
              <a:t>Sekolah</a:t>
            </a:r>
            <a:r>
              <a:rPr lang="en-US" dirty="0">
                <a:latin typeface="Montserrat" panose="02000505000000020004"/>
              </a:rPr>
              <a:t> Tinggi Teknologi Bandung</a:t>
            </a:r>
            <a:endParaRPr lang="en-US" sz="1500" dirty="0">
              <a:latin typeface="Montserrat" panose="02000505000000020004"/>
            </a:endParaRPr>
          </a:p>
        </p:txBody>
      </p:sp>
      <p:sp>
        <p:nvSpPr>
          <p:cNvPr id="15" name="Google Shape;1105;p59">
            <a:extLst>
              <a:ext uri="{FF2B5EF4-FFF2-40B4-BE49-F238E27FC236}">
                <a16:creationId xmlns:a16="http://schemas.microsoft.com/office/drawing/2014/main" id="{DDC6D29C-B0D3-4688-9A5F-38C8997CAF7B}"/>
              </a:ext>
            </a:extLst>
          </p:cNvPr>
          <p:cNvSpPr/>
          <p:nvPr/>
        </p:nvSpPr>
        <p:spPr>
          <a:xfrm rot="10800000" flipH="1">
            <a:off x="8940800" y="4782688"/>
            <a:ext cx="3245737" cy="2075311"/>
          </a:xfrm>
          <a:custGeom>
            <a:avLst/>
            <a:gdLst/>
            <a:ahLst/>
            <a:cxnLst/>
            <a:rect l="l" t="t" r="r" b="b"/>
            <a:pathLst>
              <a:path w="88992" h="55128" extrusionOk="0">
                <a:moveTo>
                  <a:pt x="11465" y="1"/>
                </a:moveTo>
                <a:cubicBezTo>
                  <a:pt x="13702" y="4055"/>
                  <a:pt x="15227" y="8514"/>
                  <a:pt x="15178" y="13119"/>
                </a:cubicBezTo>
                <a:cubicBezTo>
                  <a:pt x="15178" y="14546"/>
                  <a:pt x="14919" y="15957"/>
                  <a:pt x="14416" y="17287"/>
                </a:cubicBezTo>
                <a:cubicBezTo>
                  <a:pt x="13897" y="18600"/>
                  <a:pt x="13070" y="19719"/>
                  <a:pt x="11870" y="20400"/>
                </a:cubicBezTo>
                <a:cubicBezTo>
                  <a:pt x="10654" y="21081"/>
                  <a:pt x="9308" y="21211"/>
                  <a:pt x="7913" y="21340"/>
                </a:cubicBezTo>
                <a:cubicBezTo>
                  <a:pt x="6535" y="21486"/>
                  <a:pt x="5141" y="21584"/>
                  <a:pt x="3908" y="22184"/>
                </a:cubicBezTo>
                <a:cubicBezTo>
                  <a:pt x="16" y="24081"/>
                  <a:pt x="0" y="30178"/>
                  <a:pt x="3033" y="33275"/>
                </a:cubicBezTo>
                <a:cubicBezTo>
                  <a:pt x="4541" y="34832"/>
                  <a:pt x="6486" y="35772"/>
                  <a:pt x="8562" y="36291"/>
                </a:cubicBezTo>
                <a:cubicBezTo>
                  <a:pt x="10385" y="36591"/>
                  <a:pt x="12287" y="36754"/>
                  <a:pt x="14208" y="36754"/>
                </a:cubicBezTo>
                <a:cubicBezTo>
                  <a:pt x="21311" y="36754"/>
                  <a:pt x="28661" y="34527"/>
                  <a:pt x="33129" y="28783"/>
                </a:cubicBezTo>
                <a:cubicBezTo>
                  <a:pt x="36582" y="24729"/>
                  <a:pt x="36988" y="19265"/>
                  <a:pt x="40636" y="15211"/>
                </a:cubicBezTo>
                <a:cubicBezTo>
                  <a:pt x="42878" y="12970"/>
                  <a:pt x="45999" y="11993"/>
                  <a:pt x="49138" y="11993"/>
                </a:cubicBezTo>
                <a:cubicBezTo>
                  <a:pt x="49973" y="11993"/>
                  <a:pt x="50809" y="12062"/>
                  <a:pt x="51630" y="12195"/>
                </a:cubicBezTo>
                <a:cubicBezTo>
                  <a:pt x="52895" y="12373"/>
                  <a:pt x="54128" y="12681"/>
                  <a:pt x="55328" y="13087"/>
                </a:cubicBezTo>
                <a:cubicBezTo>
                  <a:pt x="58927" y="14335"/>
                  <a:pt x="62171" y="16622"/>
                  <a:pt x="64246" y="19800"/>
                </a:cubicBezTo>
                <a:cubicBezTo>
                  <a:pt x="65284" y="21405"/>
                  <a:pt x="65997" y="23189"/>
                  <a:pt x="66338" y="25070"/>
                </a:cubicBezTo>
                <a:cubicBezTo>
                  <a:pt x="67992" y="30599"/>
                  <a:pt x="64133" y="34653"/>
                  <a:pt x="62106" y="39323"/>
                </a:cubicBezTo>
                <a:cubicBezTo>
                  <a:pt x="60890" y="42567"/>
                  <a:pt x="62316" y="45810"/>
                  <a:pt x="64749" y="48242"/>
                </a:cubicBezTo>
                <a:cubicBezTo>
                  <a:pt x="70285" y="53599"/>
                  <a:pt x="77889" y="55127"/>
                  <a:pt x="85232" y="55127"/>
                </a:cubicBezTo>
                <a:cubicBezTo>
                  <a:pt x="86491" y="55127"/>
                  <a:pt x="87743" y="55082"/>
                  <a:pt x="88975" y="55004"/>
                </a:cubicBezTo>
                <a:lnTo>
                  <a:pt x="88991" y="55004"/>
                </a:lnTo>
                <a:lnTo>
                  <a:pt x="8899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2000505000000020004"/>
            </a:endParaRPr>
          </a:p>
        </p:txBody>
      </p:sp>
      <p:sp>
        <p:nvSpPr>
          <p:cNvPr id="16" name="Google Shape;1098;p59">
            <a:extLst>
              <a:ext uri="{FF2B5EF4-FFF2-40B4-BE49-F238E27FC236}">
                <a16:creationId xmlns:a16="http://schemas.microsoft.com/office/drawing/2014/main" id="{50D5C017-21F5-4186-BB4C-9F9F38AA8F21}"/>
              </a:ext>
            </a:extLst>
          </p:cNvPr>
          <p:cNvSpPr/>
          <p:nvPr/>
        </p:nvSpPr>
        <p:spPr>
          <a:xfrm rot="3149658" flipH="1">
            <a:off x="-1439798" y="4755984"/>
            <a:ext cx="4479110" cy="2742777"/>
          </a:xfrm>
          <a:custGeom>
            <a:avLst/>
            <a:gdLst/>
            <a:ahLst/>
            <a:cxnLst/>
            <a:rect l="l" t="t" r="r" b="b"/>
            <a:pathLst>
              <a:path w="103529" h="68026" extrusionOk="0">
                <a:moveTo>
                  <a:pt x="15325" y="9145"/>
                </a:moveTo>
                <a:lnTo>
                  <a:pt x="15325" y="10453"/>
                </a:lnTo>
                <a:cubicBezTo>
                  <a:pt x="15325" y="10168"/>
                  <a:pt x="15334" y="9889"/>
                  <a:pt x="15352" y="9616"/>
                </a:cubicBezTo>
                <a:lnTo>
                  <a:pt x="15352" y="9616"/>
                </a:lnTo>
                <a:cubicBezTo>
                  <a:pt x="15344" y="9459"/>
                  <a:pt x="15335" y="9301"/>
                  <a:pt x="15325" y="9145"/>
                </a:cubicBezTo>
                <a:close/>
                <a:moveTo>
                  <a:pt x="25933" y="1"/>
                </a:moveTo>
                <a:cubicBezTo>
                  <a:pt x="20655" y="1"/>
                  <a:pt x="15752" y="3338"/>
                  <a:pt x="15352" y="9616"/>
                </a:cubicBezTo>
                <a:lnTo>
                  <a:pt x="15352" y="9616"/>
                </a:lnTo>
                <a:cubicBezTo>
                  <a:pt x="16370" y="30287"/>
                  <a:pt x="1" y="55899"/>
                  <a:pt x="30238" y="62980"/>
                </a:cubicBezTo>
                <a:cubicBezTo>
                  <a:pt x="39958" y="65087"/>
                  <a:pt x="55725" y="68025"/>
                  <a:pt x="69660" y="68025"/>
                </a:cubicBezTo>
                <a:cubicBezTo>
                  <a:pt x="77121" y="68025"/>
                  <a:pt x="84057" y="67183"/>
                  <a:pt x="89258" y="64918"/>
                </a:cubicBezTo>
                <a:cubicBezTo>
                  <a:pt x="97689" y="61684"/>
                  <a:pt x="103528" y="52598"/>
                  <a:pt x="98986" y="42870"/>
                </a:cubicBezTo>
                <a:cubicBezTo>
                  <a:pt x="96753" y="38405"/>
                  <a:pt x="94734" y="37161"/>
                  <a:pt x="92433" y="37161"/>
                </a:cubicBezTo>
                <a:cubicBezTo>
                  <a:pt x="89538" y="37161"/>
                  <a:pt x="86196" y="39129"/>
                  <a:pt x="81420" y="39129"/>
                </a:cubicBezTo>
                <a:cubicBezTo>
                  <a:pt x="81174" y="39129"/>
                  <a:pt x="80925" y="39124"/>
                  <a:pt x="80672" y="39113"/>
                </a:cubicBezTo>
                <a:cubicBezTo>
                  <a:pt x="68423" y="38601"/>
                  <a:pt x="73691" y="32501"/>
                  <a:pt x="67852" y="25365"/>
                </a:cubicBezTo>
                <a:cubicBezTo>
                  <a:pt x="65767" y="22577"/>
                  <a:pt x="63263" y="21867"/>
                  <a:pt x="60522" y="21867"/>
                </a:cubicBezTo>
                <a:cubicBezTo>
                  <a:pt x="57678" y="21867"/>
                  <a:pt x="54577" y="22632"/>
                  <a:pt x="51420" y="22632"/>
                </a:cubicBezTo>
                <a:cubicBezTo>
                  <a:pt x="49120" y="22632"/>
                  <a:pt x="46790" y="22226"/>
                  <a:pt x="44508" y="20823"/>
                </a:cubicBezTo>
                <a:cubicBezTo>
                  <a:pt x="37373" y="16292"/>
                  <a:pt x="39965" y="6552"/>
                  <a:pt x="32842" y="2021"/>
                </a:cubicBezTo>
                <a:cubicBezTo>
                  <a:pt x="30708" y="662"/>
                  <a:pt x="28283" y="1"/>
                  <a:pt x="25933" y="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2000505000000020004"/>
            </a:endParaRPr>
          </a:p>
        </p:txBody>
      </p:sp>
      <p:pic>
        <p:nvPicPr>
          <p:cNvPr id="2" name="Picture 2" descr="Relawan TIK – Ditjen Aptika">
            <a:extLst>
              <a:ext uri="{FF2B5EF4-FFF2-40B4-BE49-F238E27FC236}">
                <a16:creationId xmlns:a16="http://schemas.microsoft.com/office/drawing/2014/main" id="{6D52099D-D273-4D07-890C-C9E869AAB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07" y="71019"/>
            <a:ext cx="655768" cy="65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10CC92-6435-4980-BA4E-DC1B58B5E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" y="13855"/>
            <a:ext cx="715737" cy="71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NLD SiBerkreasi – Ditjen Aptika">
            <a:extLst>
              <a:ext uri="{FF2B5EF4-FFF2-40B4-BE49-F238E27FC236}">
                <a16:creationId xmlns:a16="http://schemas.microsoft.com/office/drawing/2014/main" id="{F657628B-3E24-4EE4-9AE4-DC93D8ACD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0" r="1524"/>
          <a:stretch/>
        </p:blipFill>
        <p:spPr bwMode="auto">
          <a:xfrm>
            <a:off x="1474186" y="27710"/>
            <a:ext cx="814934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1C6187-37C8-4DB0-B251-66330A1C3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021" y="-16603"/>
            <a:ext cx="715737" cy="862806"/>
          </a:xfrm>
          <a:prstGeom prst="rect">
            <a:avLst/>
          </a:prstGeom>
        </p:spPr>
      </p:pic>
      <p:pic>
        <p:nvPicPr>
          <p:cNvPr id="1032" name="Picture 8" descr="Logo Kampus Merdeka Indonesia Jaya – STMIK GICI BATAM | Sekolah Tinggi  Manajemen Informatika dan Komputer GICI">
            <a:extLst>
              <a:ext uri="{FF2B5EF4-FFF2-40B4-BE49-F238E27FC236}">
                <a16:creationId xmlns:a16="http://schemas.microsoft.com/office/drawing/2014/main" id="{AEC91992-D448-46AD-9C28-57AF90B00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206" y="84874"/>
            <a:ext cx="1230767" cy="65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2F84F11-E5CE-46D1-A065-58100242C8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55" y="1695251"/>
            <a:ext cx="5888345" cy="140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53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891A7"/>
            </a:gs>
            <a:gs pos="100000">
              <a:srgbClr val="00B05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0">
              <a:srgbClr val="3891A7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4814;p69">
            <a:extLst>
              <a:ext uri="{FF2B5EF4-FFF2-40B4-BE49-F238E27FC236}">
                <a16:creationId xmlns:a16="http://schemas.microsoft.com/office/drawing/2014/main" id="{F4DB0089-7626-48CA-8621-B6A26304BFE0}"/>
              </a:ext>
            </a:extLst>
          </p:cNvPr>
          <p:cNvSpPr/>
          <p:nvPr/>
        </p:nvSpPr>
        <p:spPr>
          <a:xfrm>
            <a:off x="5676486" y="7139464"/>
            <a:ext cx="1092491" cy="415916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4821;p69">
            <a:extLst>
              <a:ext uri="{FF2B5EF4-FFF2-40B4-BE49-F238E27FC236}">
                <a16:creationId xmlns:a16="http://schemas.microsoft.com/office/drawing/2014/main" id="{C453D076-E408-41A2-9D25-4414287FC9EE}"/>
              </a:ext>
            </a:extLst>
          </p:cNvPr>
          <p:cNvSpPr/>
          <p:nvPr/>
        </p:nvSpPr>
        <p:spPr>
          <a:xfrm>
            <a:off x="6865987" y="7139464"/>
            <a:ext cx="1092491" cy="415916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4828;p69">
            <a:extLst>
              <a:ext uri="{FF2B5EF4-FFF2-40B4-BE49-F238E27FC236}">
                <a16:creationId xmlns:a16="http://schemas.microsoft.com/office/drawing/2014/main" id="{43A35886-7830-4D37-9C2D-4BB7204EAE0B}"/>
              </a:ext>
            </a:extLst>
          </p:cNvPr>
          <p:cNvSpPr/>
          <p:nvPr/>
        </p:nvSpPr>
        <p:spPr>
          <a:xfrm>
            <a:off x="8055488" y="7139464"/>
            <a:ext cx="1092491" cy="415916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4835;p69">
            <a:extLst>
              <a:ext uri="{FF2B5EF4-FFF2-40B4-BE49-F238E27FC236}">
                <a16:creationId xmlns:a16="http://schemas.microsoft.com/office/drawing/2014/main" id="{A80BBBC4-D0C6-4FB2-B1C3-5D3786F9178A}"/>
              </a:ext>
            </a:extLst>
          </p:cNvPr>
          <p:cNvSpPr/>
          <p:nvPr/>
        </p:nvSpPr>
        <p:spPr>
          <a:xfrm>
            <a:off x="9244989" y="7139464"/>
            <a:ext cx="1092491" cy="415916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4842;p69">
            <a:extLst>
              <a:ext uri="{FF2B5EF4-FFF2-40B4-BE49-F238E27FC236}">
                <a16:creationId xmlns:a16="http://schemas.microsoft.com/office/drawing/2014/main" id="{0EE3C6FE-567B-4C22-AB44-92B993088BA5}"/>
              </a:ext>
            </a:extLst>
          </p:cNvPr>
          <p:cNvSpPr/>
          <p:nvPr/>
        </p:nvSpPr>
        <p:spPr>
          <a:xfrm>
            <a:off x="10434492" y="7139464"/>
            <a:ext cx="1092491" cy="415916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2BABDFB-7C0F-431A-B409-4E4B4F40B8D6}"/>
              </a:ext>
            </a:extLst>
          </p:cNvPr>
          <p:cNvSpPr txBox="1"/>
          <p:nvPr/>
        </p:nvSpPr>
        <p:spPr>
          <a:xfrm>
            <a:off x="1338655" y="2087455"/>
            <a:ext cx="106577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“Text Mining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berfokus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pencarian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berkualitas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tinggi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teknik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pertambangan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data, machine learning,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komputasi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linguistic”</a:t>
            </a:r>
          </a:p>
          <a:p>
            <a:pPr algn="ctr"/>
            <a:endParaRPr lang="en-US" sz="32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Ahadi</a:t>
            </a:r>
            <a:r>
              <a:rPr lang="en-U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dkk</a:t>
            </a:r>
            <a:r>
              <a:rPr lang="en-U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., 2022)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" name="Google Shape;5136;p70">
            <a:extLst>
              <a:ext uri="{FF2B5EF4-FFF2-40B4-BE49-F238E27FC236}">
                <a16:creationId xmlns:a16="http://schemas.microsoft.com/office/drawing/2014/main" id="{E03AFEF7-6BEF-4B6F-8267-47FA2FF06686}"/>
              </a:ext>
            </a:extLst>
          </p:cNvPr>
          <p:cNvGrpSpPr/>
          <p:nvPr/>
        </p:nvGrpSpPr>
        <p:grpSpPr>
          <a:xfrm>
            <a:off x="192419" y="1112273"/>
            <a:ext cx="1677323" cy="1611431"/>
            <a:chOff x="3400515" y="2056248"/>
            <a:chExt cx="698134" cy="735987"/>
          </a:xfrm>
        </p:grpSpPr>
        <p:grpSp>
          <p:nvGrpSpPr>
            <p:cNvPr id="90" name="Google Shape;5137;p70">
              <a:extLst>
                <a:ext uri="{FF2B5EF4-FFF2-40B4-BE49-F238E27FC236}">
                  <a16:creationId xmlns:a16="http://schemas.microsoft.com/office/drawing/2014/main" id="{8C6AE8F0-66A5-4739-9699-E914B79BCC9A}"/>
                </a:ext>
              </a:extLst>
            </p:cNvPr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103" name="Google Shape;5138;p70">
                <a:extLst>
                  <a:ext uri="{FF2B5EF4-FFF2-40B4-BE49-F238E27FC236}">
                    <a16:creationId xmlns:a16="http://schemas.microsoft.com/office/drawing/2014/main" id="{40FEAC4D-F217-4279-A38F-C5920E1EE51E}"/>
                  </a:ext>
                </a:extLst>
              </p:cNvPr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4" name="Google Shape;5139;p70">
                <a:extLst>
                  <a:ext uri="{FF2B5EF4-FFF2-40B4-BE49-F238E27FC236}">
                    <a16:creationId xmlns:a16="http://schemas.microsoft.com/office/drawing/2014/main" id="{1CD9A49A-762A-4854-B79B-0BFC7D4C3584}"/>
                  </a:ext>
                </a:extLst>
              </p:cNvPr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1" name="Google Shape;5140;p70">
              <a:extLst>
                <a:ext uri="{FF2B5EF4-FFF2-40B4-BE49-F238E27FC236}">
                  <a16:creationId xmlns:a16="http://schemas.microsoft.com/office/drawing/2014/main" id="{19BF0882-3DF3-4B13-B05B-0449E02BFC8F}"/>
                </a:ext>
              </a:extLst>
            </p:cNvPr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101" name="Google Shape;5141;p70">
                <a:extLst>
                  <a:ext uri="{FF2B5EF4-FFF2-40B4-BE49-F238E27FC236}">
                    <a16:creationId xmlns:a16="http://schemas.microsoft.com/office/drawing/2014/main" id="{DC6C25A2-E355-48F1-BCCF-3BADE3584BC7}"/>
                  </a:ext>
                </a:extLst>
              </p:cNvPr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2" name="Google Shape;5142;p70">
                <a:extLst>
                  <a:ext uri="{FF2B5EF4-FFF2-40B4-BE49-F238E27FC236}">
                    <a16:creationId xmlns:a16="http://schemas.microsoft.com/office/drawing/2014/main" id="{84A3B762-97FE-4CEA-B6C4-948A80BD577A}"/>
                  </a:ext>
                </a:extLst>
              </p:cNvPr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2" name="Google Shape;5143;p70">
              <a:extLst>
                <a:ext uri="{FF2B5EF4-FFF2-40B4-BE49-F238E27FC236}">
                  <a16:creationId xmlns:a16="http://schemas.microsoft.com/office/drawing/2014/main" id="{3C892A58-0DC8-4B57-BEAC-F44A0FDBEA48}"/>
                </a:ext>
              </a:extLst>
            </p:cNvPr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99" name="Google Shape;5144;p70">
                <a:extLst>
                  <a:ext uri="{FF2B5EF4-FFF2-40B4-BE49-F238E27FC236}">
                    <a16:creationId xmlns:a16="http://schemas.microsoft.com/office/drawing/2014/main" id="{7E911100-D7EF-4DE6-AA18-F94224442ADE}"/>
                  </a:ext>
                </a:extLst>
              </p:cNvPr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0" name="Google Shape;5145;p70">
                <a:extLst>
                  <a:ext uri="{FF2B5EF4-FFF2-40B4-BE49-F238E27FC236}">
                    <a16:creationId xmlns:a16="http://schemas.microsoft.com/office/drawing/2014/main" id="{D39E24B3-0EE7-4B18-8C99-2628413EF525}"/>
                  </a:ext>
                </a:extLst>
              </p:cNvPr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3" name="Google Shape;5146;p70">
              <a:extLst>
                <a:ext uri="{FF2B5EF4-FFF2-40B4-BE49-F238E27FC236}">
                  <a16:creationId xmlns:a16="http://schemas.microsoft.com/office/drawing/2014/main" id="{F7E876B3-34FE-43AF-8917-721542444F55}"/>
                </a:ext>
              </a:extLst>
            </p:cNvPr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97" name="Google Shape;5147;p70">
                <a:extLst>
                  <a:ext uri="{FF2B5EF4-FFF2-40B4-BE49-F238E27FC236}">
                    <a16:creationId xmlns:a16="http://schemas.microsoft.com/office/drawing/2014/main" id="{01883574-6FCB-4F7D-B20C-FD105EDD79B1}"/>
                  </a:ext>
                </a:extLst>
              </p:cNvPr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C32D2E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8" name="Google Shape;5148;p70">
                <a:extLst>
                  <a:ext uri="{FF2B5EF4-FFF2-40B4-BE49-F238E27FC236}">
                    <a16:creationId xmlns:a16="http://schemas.microsoft.com/office/drawing/2014/main" id="{DCA85711-46A5-4CD6-AFA1-E472425C2D87}"/>
                  </a:ext>
                </a:extLst>
              </p:cNvPr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4" name="Google Shape;5149;p70">
              <a:extLst>
                <a:ext uri="{FF2B5EF4-FFF2-40B4-BE49-F238E27FC236}">
                  <a16:creationId xmlns:a16="http://schemas.microsoft.com/office/drawing/2014/main" id="{46BE918E-D3AC-4497-9C21-9CE41B51418E}"/>
                </a:ext>
              </a:extLst>
            </p:cNvPr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95" name="Google Shape;5150;p70">
                <a:extLst>
                  <a:ext uri="{FF2B5EF4-FFF2-40B4-BE49-F238E27FC236}">
                    <a16:creationId xmlns:a16="http://schemas.microsoft.com/office/drawing/2014/main" id="{357886D4-E173-402B-8355-91AC86E88487}"/>
                  </a:ext>
                </a:extLst>
              </p:cNvPr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FEB80A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6" name="Google Shape;5151;p70">
                <a:extLst>
                  <a:ext uri="{FF2B5EF4-FFF2-40B4-BE49-F238E27FC236}">
                    <a16:creationId xmlns:a16="http://schemas.microsoft.com/office/drawing/2014/main" id="{C7F38845-C69C-45C1-A789-1042E3CB4680}"/>
                  </a:ext>
                </a:extLst>
              </p:cNvPr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796482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03;p59">
            <a:extLst>
              <a:ext uri="{FF2B5EF4-FFF2-40B4-BE49-F238E27FC236}">
                <a16:creationId xmlns:a16="http://schemas.microsoft.com/office/drawing/2014/main" id="{63B3DD51-4CE9-409F-975E-1B3364B48EFD}"/>
              </a:ext>
            </a:extLst>
          </p:cNvPr>
          <p:cNvSpPr/>
          <p:nvPr/>
        </p:nvSpPr>
        <p:spPr>
          <a:xfrm rot="5400000">
            <a:off x="10294056" y="-775204"/>
            <a:ext cx="1469874" cy="3020282"/>
          </a:xfrm>
          <a:custGeom>
            <a:avLst/>
            <a:gdLst/>
            <a:ahLst/>
            <a:cxnLst/>
            <a:rect l="l" t="t" r="r" b="b"/>
            <a:pathLst>
              <a:path w="52669" h="101348" extrusionOk="0">
                <a:moveTo>
                  <a:pt x="0" y="1"/>
                </a:moveTo>
                <a:lnTo>
                  <a:pt x="0" y="101348"/>
                </a:lnTo>
                <a:lnTo>
                  <a:pt x="4232" y="101348"/>
                </a:lnTo>
                <a:cubicBezTo>
                  <a:pt x="5157" y="99969"/>
                  <a:pt x="6162" y="98640"/>
                  <a:pt x="7265" y="97375"/>
                </a:cubicBezTo>
                <a:cubicBezTo>
                  <a:pt x="17902" y="85294"/>
                  <a:pt x="34296" y="83673"/>
                  <a:pt x="45225" y="72014"/>
                </a:cubicBezTo>
                <a:cubicBezTo>
                  <a:pt x="47820" y="69225"/>
                  <a:pt x="50106" y="65803"/>
                  <a:pt x="51030" y="61717"/>
                </a:cubicBezTo>
                <a:cubicBezTo>
                  <a:pt x="52668" y="54371"/>
                  <a:pt x="49620" y="46702"/>
                  <a:pt x="45971" y="40540"/>
                </a:cubicBezTo>
                <a:cubicBezTo>
                  <a:pt x="42323" y="34378"/>
                  <a:pt x="37912" y="28573"/>
                  <a:pt x="36242" y="21227"/>
                </a:cubicBezTo>
                <a:cubicBezTo>
                  <a:pt x="34604" y="13979"/>
                  <a:pt x="36080" y="5806"/>
                  <a:pt x="3995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99;p59">
            <a:extLst>
              <a:ext uri="{FF2B5EF4-FFF2-40B4-BE49-F238E27FC236}">
                <a16:creationId xmlns:a16="http://schemas.microsoft.com/office/drawing/2014/main" id="{A5CE0450-9190-4183-AF82-8EB39F3AC895}"/>
              </a:ext>
            </a:extLst>
          </p:cNvPr>
          <p:cNvSpPr/>
          <p:nvPr/>
        </p:nvSpPr>
        <p:spPr>
          <a:xfrm>
            <a:off x="10187390" y="-217553"/>
            <a:ext cx="2489201" cy="1623020"/>
          </a:xfrm>
          <a:custGeom>
            <a:avLst/>
            <a:gdLst/>
            <a:ahLst/>
            <a:cxnLst/>
            <a:rect l="l" t="t" r="r" b="b"/>
            <a:pathLst>
              <a:path w="92518" h="64567" extrusionOk="0">
                <a:moveTo>
                  <a:pt x="54320" y="0"/>
                </a:moveTo>
                <a:cubicBezTo>
                  <a:pt x="39902" y="0"/>
                  <a:pt x="22075" y="3338"/>
                  <a:pt x="11355" y="11067"/>
                </a:cubicBezTo>
                <a:cubicBezTo>
                  <a:pt x="4541" y="15253"/>
                  <a:pt x="521" y="17334"/>
                  <a:pt x="224" y="25373"/>
                </a:cubicBezTo>
                <a:cubicBezTo>
                  <a:pt x="0" y="34543"/>
                  <a:pt x="5908" y="37467"/>
                  <a:pt x="12899" y="37467"/>
                </a:cubicBezTo>
                <a:cubicBezTo>
                  <a:pt x="15201" y="37467"/>
                  <a:pt x="17620" y="37150"/>
                  <a:pt x="19977" y="36635"/>
                </a:cubicBezTo>
                <a:cubicBezTo>
                  <a:pt x="23430" y="35867"/>
                  <a:pt x="29606" y="33367"/>
                  <a:pt x="34672" y="33367"/>
                </a:cubicBezTo>
                <a:cubicBezTo>
                  <a:pt x="37457" y="33367"/>
                  <a:pt x="39906" y="34123"/>
                  <a:pt x="41382" y="36337"/>
                </a:cubicBezTo>
                <a:cubicBezTo>
                  <a:pt x="43761" y="40202"/>
                  <a:pt x="40193" y="43770"/>
                  <a:pt x="39301" y="47635"/>
                </a:cubicBezTo>
                <a:cubicBezTo>
                  <a:pt x="38409" y="51797"/>
                  <a:pt x="39051" y="56506"/>
                  <a:pt x="43166" y="58040"/>
                </a:cubicBezTo>
                <a:cubicBezTo>
                  <a:pt x="44436" y="58514"/>
                  <a:pt x="45554" y="58715"/>
                  <a:pt x="46562" y="58715"/>
                </a:cubicBezTo>
                <a:cubicBezTo>
                  <a:pt x="52115" y="58715"/>
                  <a:pt x="54325" y="52598"/>
                  <a:pt x="60112" y="52094"/>
                </a:cubicBezTo>
                <a:cubicBezTo>
                  <a:pt x="60299" y="52085"/>
                  <a:pt x="60479" y="52081"/>
                  <a:pt x="60653" y="52081"/>
                </a:cubicBezTo>
                <a:cubicBezTo>
                  <a:pt x="66270" y="52081"/>
                  <a:pt x="64940" y="56661"/>
                  <a:pt x="67247" y="60121"/>
                </a:cubicBezTo>
                <a:cubicBezTo>
                  <a:pt x="69103" y="63157"/>
                  <a:pt x="72393" y="64567"/>
                  <a:pt x="75761" y="64567"/>
                </a:cubicBezTo>
                <a:cubicBezTo>
                  <a:pt x="78331" y="64567"/>
                  <a:pt x="80946" y="63746"/>
                  <a:pt x="83004" y="62203"/>
                </a:cubicBezTo>
                <a:cubicBezTo>
                  <a:pt x="92518" y="55067"/>
                  <a:pt x="90437" y="32770"/>
                  <a:pt x="88058" y="22662"/>
                </a:cubicBezTo>
                <a:cubicBezTo>
                  <a:pt x="85085" y="10175"/>
                  <a:pt x="74680" y="1850"/>
                  <a:pt x="62193" y="364"/>
                </a:cubicBezTo>
                <a:cubicBezTo>
                  <a:pt x="59745" y="124"/>
                  <a:pt x="57096" y="0"/>
                  <a:pt x="54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04E4D-DEB7-4D16-B271-3DAEEBDD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940651" y="3142051"/>
            <a:ext cx="3957248" cy="887401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Proses Text Mining</a:t>
            </a:r>
            <a:endParaRPr lang="en-ID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 descr="Gambar Media Sosial PNG Gambar | PNG Mart">
            <a:extLst>
              <a:ext uri="{FF2B5EF4-FFF2-40B4-BE49-F238E27FC236}">
                <a16:creationId xmlns:a16="http://schemas.microsoft.com/office/drawing/2014/main" id="{0C61FF59-F151-42B8-B8AF-3E8256E9C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" y="5977212"/>
            <a:ext cx="1318575" cy="88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2DCF7E-539A-4539-A450-D4939BBE6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6" y="0"/>
            <a:ext cx="5063974" cy="683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1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C32D2E"/>
            </a:gs>
            <a:gs pos="0">
              <a:srgbClr val="EDC9AF"/>
            </a:gs>
            <a:gs pos="0">
              <a:srgbClr val="C00000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4814;p69">
            <a:extLst>
              <a:ext uri="{FF2B5EF4-FFF2-40B4-BE49-F238E27FC236}">
                <a16:creationId xmlns:a16="http://schemas.microsoft.com/office/drawing/2014/main" id="{F4DB0089-7626-48CA-8621-B6A26304BFE0}"/>
              </a:ext>
            </a:extLst>
          </p:cNvPr>
          <p:cNvSpPr/>
          <p:nvPr/>
        </p:nvSpPr>
        <p:spPr>
          <a:xfrm>
            <a:off x="5676486" y="7139464"/>
            <a:ext cx="1092491" cy="415916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4821;p69">
            <a:extLst>
              <a:ext uri="{FF2B5EF4-FFF2-40B4-BE49-F238E27FC236}">
                <a16:creationId xmlns:a16="http://schemas.microsoft.com/office/drawing/2014/main" id="{C453D076-E408-41A2-9D25-4414287FC9EE}"/>
              </a:ext>
            </a:extLst>
          </p:cNvPr>
          <p:cNvSpPr/>
          <p:nvPr/>
        </p:nvSpPr>
        <p:spPr>
          <a:xfrm>
            <a:off x="6865987" y="7139464"/>
            <a:ext cx="1092491" cy="415916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4828;p69">
            <a:extLst>
              <a:ext uri="{FF2B5EF4-FFF2-40B4-BE49-F238E27FC236}">
                <a16:creationId xmlns:a16="http://schemas.microsoft.com/office/drawing/2014/main" id="{43A35886-7830-4D37-9C2D-4BB7204EAE0B}"/>
              </a:ext>
            </a:extLst>
          </p:cNvPr>
          <p:cNvSpPr/>
          <p:nvPr/>
        </p:nvSpPr>
        <p:spPr>
          <a:xfrm>
            <a:off x="8055488" y="7139464"/>
            <a:ext cx="1092491" cy="415916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4835;p69">
            <a:extLst>
              <a:ext uri="{FF2B5EF4-FFF2-40B4-BE49-F238E27FC236}">
                <a16:creationId xmlns:a16="http://schemas.microsoft.com/office/drawing/2014/main" id="{A80BBBC4-D0C6-4FB2-B1C3-5D3786F9178A}"/>
              </a:ext>
            </a:extLst>
          </p:cNvPr>
          <p:cNvSpPr/>
          <p:nvPr/>
        </p:nvSpPr>
        <p:spPr>
          <a:xfrm>
            <a:off x="9244989" y="7139464"/>
            <a:ext cx="1092491" cy="415916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4842;p69">
            <a:extLst>
              <a:ext uri="{FF2B5EF4-FFF2-40B4-BE49-F238E27FC236}">
                <a16:creationId xmlns:a16="http://schemas.microsoft.com/office/drawing/2014/main" id="{0EE3C6FE-567B-4C22-AB44-92B993088BA5}"/>
              </a:ext>
            </a:extLst>
          </p:cNvPr>
          <p:cNvSpPr/>
          <p:nvPr/>
        </p:nvSpPr>
        <p:spPr>
          <a:xfrm>
            <a:off x="10434492" y="7139464"/>
            <a:ext cx="1092491" cy="415916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2BABDFB-7C0F-431A-B409-4E4B4F40B8D6}"/>
              </a:ext>
            </a:extLst>
          </p:cNvPr>
          <p:cNvSpPr txBox="1"/>
          <p:nvPr/>
        </p:nvSpPr>
        <p:spPr>
          <a:xfrm>
            <a:off x="1338655" y="2087455"/>
            <a:ext cx="106577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“Machine learning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proses pada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komputer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kemampuan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belajar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dan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pengalaman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otak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manusia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algn="ctr"/>
            <a:endParaRPr lang="en-US" sz="32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Ahadi</a:t>
            </a:r>
            <a:r>
              <a:rPr lang="en-U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dkk</a:t>
            </a:r>
            <a:r>
              <a:rPr lang="en-U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., 2022)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" name="Google Shape;5136;p70">
            <a:extLst>
              <a:ext uri="{FF2B5EF4-FFF2-40B4-BE49-F238E27FC236}">
                <a16:creationId xmlns:a16="http://schemas.microsoft.com/office/drawing/2014/main" id="{E03AFEF7-6BEF-4B6F-8267-47FA2FF06686}"/>
              </a:ext>
            </a:extLst>
          </p:cNvPr>
          <p:cNvGrpSpPr/>
          <p:nvPr/>
        </p:nvGrpSpPr>
        <p:grpSpPr>
          <a:xfrm>
            <a:off x="192419" y="1112273"/>
            <a:ext cx="1677323" cy="1611431"/>
            <a:chOff x="3400515" y="2056248"/>
            <a:chExt cx="698134" cy="735987"/>
          </a:xfrm>
        </p:grpSpPr>
        <p:grpSp>
          <p:nvGrpSpPr>
            <p:cNvPr id="90" name="Google Shape;5137;p70">
              <a:extLst>
                <a:ext uri="{FF2B5EF4-FFF2-40B4-BE49-F238E27FC236}">
                  <a16:creationId xmlns:a16="http://schemas.microsoft.com/office/drawing/2014/main" id="{8C6AE8F0-66A5-4739-9699-E914B79BCC9A}"/>
                </a:ext>
              </a:extLst>
            </p:cNvPr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103" name="Google Shape;5138;p70">
                <a:extLst>
                  <a:ext uri="{FF2B5EF4-FFF2-40B4-BE49-F238E27FC236}">
                    <a16:creationId xmlns:a16="http://schemas.microsoft.com/office/drawing/2014/main" id="{40FEAC4D-F217-4279-A38F-C5920E1EE51E}"/>
                  </a:ext>
                </a:extLst>
              </p:cNvPr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4" name="Google Shape;5139;p70">
                <a:extLst>
                  <a:ext uri="{FF2B5EF4-FFF2-40B4-BE49-F238E27FC236}">
                    <a16:creationId xmlns:a16="http://schemas.microsoft.com/office/drawing/2014/main" id="{1CD9A49A-762A-4854-B79B-0BFC7D4C3584}"/>
                  </a:ext>
                </a:extLst>
              </p:cNvPr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1" name="Google Shape;5140;p70">
              <a:extLst>
                <a:ext uri="{FF2B5EF4-FFF2-40B4-BE49-F238E27FC236}">
                  <a16:creationId xmlns:a16="http://schemas.microsoft.com/office/drawing/2014/main" id="{19BF0882-3DF3-4B13-B05B-0449E02BFC8F}"/>
                </a:ext>
              </a:extLst>
            </p:cNvPr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101" name="Google Shape;5141;p70">
                <a:extLst>
                  <a:ext uri="{FF2B5EF4-FFF2-40B4-BE49-F238E27FC236}">
                    <a16:creationId xmlns:a16="http://schemas.microsoft.com/office/drawing/2014/main" id="{DC6C25A2-E355-48F1-BCCF-3BADE3584BC7}"/>
                  </a:ext>
                </a:extLst>
              </p:cNvPr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2" name="Google Shape;5142;p70">
                <a:extLst>
                  <a:ext uri="{FF2B5EF4-FFF2-40B4-BE49-F238E27FC236}">
                    <a16:creationId xmlns:a16="http://schemas.microsoft.com/office/drawing/2014/main" id="{84A3B762-97FE-4CEA-B6C4-948A80BD577A}"/>
                  </a:ext>
                </a:extLst>
              </p:cNvPr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2" name="Google Shape;5143;p70">
              <a:extLst>
                <a:ext uri="{FF2B5EF4-FFF2-40B4-BE49-F238E27FC236}">
                  <a16:creationId xmlns:a16="http://schemas.microsoft.com/office/drawing/2014/main" id="{3C892A58-0DC8-4B57-BEAC-F44A0FDBEA48}"/>
                </a:ext>
              </a:extLst>
            </p:cNvPr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99" name="Google Shape;5144;p70">
                <a:extLst>
                  <a:ext uri="{FF2B5EF4-FFF2-40B4-BE49-F238E27FC236}">
                    <a16:creationId xmlns:a16="http://schemas.microsoft.com/office/drawing/2014/main" id="{7E911100-D7EF-4DE6-AA18-F94224442ADE}"/>
                  </a:ext>
                </a:extLst>
              </p:cNvPr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0" name="Google Shape;5145;p70">
                <a:extLst>
                  <a:ext uri="{FF2B5EF4-FFF2-40B4-BE49-F238E27FC236}">
                    <a16:creationId xmlns:a16="http://schemas.microsoft.com/office/drawing/2014/main" id="{D39E24B3-0EE7-4B18-8C99-2628413EF525}"/>
                  </a:ext>
                </a:extLst>
              </p:cNvPr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3" name="Google Shape;5146;p70">
              <a:extLst>
                <a:ext uri="{FF2B5EF4-FFF2-40B4-BE49-F238E27FC236}">
                  <a16:creationId xmlns:a16="http://schemas.microsoft.com/office/drawing/2014/main" id="{F7E876B3-34FE-43AF-8917-721542444F55}"/>
                </a:ext>
              </a:extLst>
            </p:cNvPr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97" name="Google Shape;5147;p70">
                <a:extLst>
                  <a:ext uri="{FF2B5EF4-FFF2-40B4-BE49-F238E27FC236}">
                    <a16:creationId xmlns:a16="http://schemas.microsoft.com/office/drawing/2014/main" id="{01883574-6FCB-4F7D-B20C-FD105EDD79B1}"/>
                  </a:ext>
                </a:extLst>
              </p:cNvPr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FEB80A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8" name="Google Shape;5148;p70">
                <a:extLst>
                  <a:ext uri="{FF2B5EF4-FFF2-40B4-BE49-F238E27FC236}">
                    <a16:creationId xmlns:a16="http://schemas.microsoft.com/office/drawing/2014/main" id="{DCA85711-46A5-4CD6-AFA1-E472425C2D87}"/>
                  </a:ext>
                </a:extLst>
              </p:cNvPr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4" name="Google Shape;5149;p70">
              <a:extLst>
                <a:ext uri="{FF2B5EF4-FFF2-40B4-BE49-F238E27FC236}">
                  <a16:creationId xmlns:a16="http://schemas.microsoft.com/office/drawing/2014/main" id="{46BE918E-D3AC-4497-9C21-9CE41B51418E}"/>
                </a:ext>
              </a:extLst>
            </p:cNvPr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95" name="Google Shape;5150;p70">
                <a:extLst>
                  <a:ext uri="{FF2B5EF4-FFF2-40B4-BE49-F238E27FC236}">
                    <a16:creationId xmlns:a16="http://schemas.microsoft.com/office/drawing/2014/main" id="{357886D4-E173-402B-8355-91AC86E88487}"/>
                  </a:ext>
                </a:extLst>
              </p:cNvPr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EDC9A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6" name="Google Shape;5151;p70">
                <a:extLst>
                  <a:ext uri="{FF2B5EF4-FFF2-40B4-BE49-F238E27FC236}">
                    <a16:creationId xmlns:a16="http://schemas.microsoft.com/office/drawing/2014/main" id="{C7F38845-C69C-45C1-A789-1042E3CB4680}"/>
                  </a:ext>
                </a:extLst>
              </p:cNvPr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106680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4E4D-DEB7-4D16-B271-3DAEEBDD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3547" y="0"/>
            <a:ext cx="6590383" cy="88740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Tugas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Machine Learning</a:t>
            </a:r>
            <a:endParaRPr lang="en-ID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D8CA3C-0B2E-4654-B779-804364F74CAD}"/>
              </a:ext>
            </a:extLst>
          </p:cNvPr>
          <p:cNvSpPr txBox="1"/>
          <p:nvPr/>
        </p:nvSpPr>
        <p:spPr>
          <a:xfrm>
            <a:off x="0" y="1047987"/>
            <a:ext cx="1172572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 (Regression)</a:t>
            </a:r>
          </a:p>
          <a:p>
            <a:pPr marL="360363" indent="-360363"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supervised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mengembalikan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target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numerik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sampel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sedangkan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klasifikasi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supervised learning yang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bekerja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cara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memberikan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label pada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setiap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sampel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memilih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dua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kelompok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berbeda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363" indent="-360363"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curah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hujan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saham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pendapatan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60363" indent="-360363"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Klasifikasi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 (Classification)</a:t>
            </a:r>
          </a:p>
          <a:p>
            <a:pPr marL="360363" algn="just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Klasifikasi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pengelompokan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dimana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data yang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mempunyai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label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target. </a:t>
            </a:r>
          </a:p>
          <a:p>
            <a:pPr marL="360363" algn="just"/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Klasifikasi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masyarakat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mampu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prediksi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kelulusan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tepat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siswa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1103;p59">
            <a:extLst>
              <a:ext uri="{FF2B5EF4-FFF2-40B4-BE49-F238E27FC236}">
                <a16:creationId xmlns:a16="http://schemas.microsoft.com/office/drawing/2014/main" id="{B553D089-2020-4809-8C14-6C7459E870FB}"/>
              </a:ext>
            </a:extLst>
          </p:cNvPr>
          <p:cNvSpPr/>
          <p:nvPr/>
        </p:nvSpPr>
        <p:spPr>
          <a:xfrm rot="6944491">
            <a:off x="10186118" y="-622740"/>
            <a:ext cx="1469874" cy="3020282"/>
          </a:xfrm>
          <a:custGeom>
            <a:avLst/>
            <a:gdLst/>
            <a:ahLst/>
            <a:cxnLst/>
            <a:rect l="l" t="t" r="r" b="b"/>
            <a:pathLst>
              <a:path w="52669" h="101348" extrusionOk="0">
                <a:moveTo>
                  <a:pt x="0" y="1"/>
                </a:moveTo>
                <a:lnTo>
                  <a:pt x="0" y="101348"/>
                </a:lnTo>
                <a:lnTo>
                  <a:pt x="4232" y="101348"/>
                </a:lnTo>
                <a:cubicBezTo>
                  <a:pt x="5157" y="99969"/>
                  <a:pt x="6162" y="98640"/>
                  <a:pt x="7265" y="97375"/>
                </a:cubicBezTo>
                <a:cubicBezTo>
                  <a:pt x="17902" y="85294"/>
                  <a:pt x="34296" y="83673"/>
                  <a:pt x="45225" y="72014"/>
                </a:cubicBezTo>
                <a:cubicBezTo>
                  <a:pt x="47820" y="69225"/>
                  <a:pt x="50106" y="65803"/>
                  <a:pt x="51030" y="61717"/>
                </a:cubicBezTo>
                <a:cubicBezTo>
                  <a:pt x="52668" y="54371"/>
                  <a:pt x="49620" y="46702"/>
                  <a:pt x="45971" y="40540"/>
                </a:cubicBezTo>
                <a:cubicBezTo>
                  <a:pt x="42323" y="34378"/>
                  <a:pt x="37912" y="28573"/>
                  <a:pt x="36242" y="21227"/>
                </a:cubicBezTo>
                <a:cubicBezTo>
                  <a:pt x="34604" y="13979"/>
                  <a:pt x="36080" y="5806"/>
                  <a:pt x="3995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099;p59">
            <a:extLst>
              <a:ext uri="{FF2B5EF4-FFF2-40B4-BE49-F238E27FC236}">
                <a16:creationId xmlns:a16="http://schemas.microsoft.com/office/drawing/2014/main" id="{5FE4F4B2-87AA-43AE-8BED-FF9B34D336C2}"/>
              </a:ext>
            </a:extLst>
          </p:cNvPr>
          <p:cNvSpPr/>
          <p:nvPr/>
        </p:nvSpPr>
        <p:spPr>
          <a:xfrm rot="1544491">
            <a:off x="10131971" y="-185575"/>
            <a:ext cx="2489201" cy="1623020"/>
          </a:xfrm>
          <a:custGeom>
            <a:avLst/>
            <a:gdLst/>
            <a:ahLst/>
            <a:cxnLst/>
            <a:rect l="l" t="t" r="r" b="b"/>
            <a:pathLst>
              <a:path w="92518" h="64567" extrusionOk="0">
                <a:moveTo>
                  <a:pt x="54320" y="0"/>
                </a:moveTo>
                <a:cubicBezTo>
                  <a:pt x="39902" y="0"/>
                  <a:pt x="22075" y="3338"/>
                  <a:pt x="11355" y="11067"/>
                </a:cubicBezTo>
                <a:cubicBezTo>
                  <a:pt x="4541" y="15253"/>
                  <a:pt x="521" y="17334"/>
                  <a:pt x="224" y="25373"/>
                </a:cubicBezTo>
                <a:cubicBezTo>
                  <a:pt x="0" y="34543"/>
                  <a:pt x="5908" y="37467"/>
                  <a:pt x="12899" y="37467"/>
                </a:cubicBezTo>
                <a:cubicBezTo>
                  <a:pt x="15201" y="37467"/>
                  <a:pt x="17620" y="37150"/>
                  <a:pt x="19977" y="36635"/>
                </a:cubicBezTo>
                <a:cubicBezTo>
                  <a:pt x="23430" y="35867"/>
                  <a:pt x="29606" y="33367"/>
                  <a:pt x="34672" y="33367"/>
                </a:cubicBezTo>
                <a:cubicBezTo>
                  <a:pt x="37457" y="33367"/>
                  <a:pt x="39906" y="34123"/>
                  <a:pt x="41382" y="36337"/>
                </a:cubicBezTo>
                <a:cubicBezTo>
                  <a:pt x="43761" y="40202"/>
                  <a:pt x="40193" y="43770"/>
                  <a:pt x="39301" y="47635"/>
                </a:cubicBezTo>
                <a:cubicBezTo>
                  <a:pt x="38409" y="51797"/>
                  <a:pt x="39051" y="56506"/>
                  <a:pt x="43166" y="58040"/>
                </a:cubicBezTo>
                <a:cubicBezTo>
                  <a:pt x="44436" y="58514"/>
                  <a:pt x="45554" y="58715"/>
                  <a:pt x="46562" y="58715"/>
                </a:cubicBezTo>
                <a:cubicBezTo>
                  <a:pt x="52115" y="58715"/>
                  <a:pt x="54325" y="52598"/>
                  <a:pt x="60112" y="52094"/>
                </a:cubicBezTo>
                <a:cubicBezTo>
                  <a:pt x="60299" y="52085"/>
                  <a:pt x="60479" y="52081"/>
                  <a:pt x="60653" y="52081"/>
                </a:cubicBezTo>
                <a:cubicBezTo>
                  <a:pt x="66270" y="52081"/>
                  <a:pt x="64940" y="56661"/>
                  <a:pt x="67247" y="60121"/>
                </a:cubicBezTo>
                <a:cubicBezTo>
                  <a:pt x="69103" y="63157"/>
                  <a:pt x="72393" y="64567"/>
                  <a:pt x="75761" y="64567"/>
                </a:cubicBezTo>
                <a:cubicBezTo>
                  <a:pt x="78331" y="64567"/>
                  <a:pt x="80946" y="63746"/>
                  <a:pt x="83004" y="62203"/>
                </a:cubicBezTo>
                <a:cubicBezTo>
                  <a:pt x="92518" y="55067"/>
                  <a:pt x="90437" y="32770"/>
                  <a:pt x="88058" y="22662"/>
                </a:cubicBezTo>
                <a:cubicBezTo>
                  <a:pt x="85085" y="10175"/>
                  <a:pt x="74680" y="1850"/>
                  <a:pt x="62193" y="364"/>
                </a:cubicBezTo>
                <a:cubicBezTo>
                  <a:pt x="59745" y="124"/>
                  <a:pt x="57096" y="0"/>
                  <a:pt x="54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8170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4E4D-DEB7-4D16-B271-3DAEEBDD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83547" y="0"/>
            <a:ext cx="6590383" cy="88740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Tugas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Machine Learning</a:t>
            </a:r>
            <a:endParaRPr lang="en-ID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D8CA3C-0B2E-4654-B779-804364F74CAD}"/>
              </a:ext>
            </a:extLst>
          </p:cNvPr>
          <p:cNvSpPr txBox="1"/>
          <p:nvPr/>
        </p:nvSpPr>
        <p:spPr>
          <a:xfrm>
            <a:off x="233136" y="1674462"/>
            <a:ext cx="1172572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Klasterisasi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 (Clustering)</a:t>
            </a:r>
          </a:p>
          <a:p>
            <a:pPr marL="360363" algn="just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Clustering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klasterisasi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pengelompokan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data.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Menurut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Tan, 2006 clustering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proses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mengelompokan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cluster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kelompok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satu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cluster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tingkat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kemiripan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maksimum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dan data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antar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cluster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kemiripan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yang minimum.</a:t>
            </a:r>
          </a:p>
          <a:p>
            <a:pPr marL="360363" algn="just"/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Contoh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Pengelompokan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status social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masyarakat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1103;p59">
            <a:extLst>
              <a:ext uri="{FF2B5EF4-FFF2-40B4-BE49-F238E27FC236}">
                <a16:creationId xmlns:a16="http://schemas.microsoft.com/office/drawing/2014/main" id="{B553D089-2020-4809-8C14-6C7459E870FB}"/>
              </a:ext>
            </a:extLst>
          </p:cNvPr>
          <p:cNvSpPr/>
          <p:nvPr/>
        </p:nvSpPr>
        <p:spPr>
          <a:xfrm rot="6944491">
            <a:off x="10116845" y="-462154"/>
            <a:ext cx="1469874" cy="3020282"/>
          </a:xfrm>
          <a:custGeom>
            <a:avLst/>
            <a:gdLst/>
            <a:ahLst/>
            <a:cxnLst/>
            <a:rect l="l" t="t" r="r" b="b"/>
            <a:pathLst>
              <a:path w="52669" h="101348" extrusionOk="0">
                <a:moveTo>
                  <a:pt x="0" y="1"/>
                </a:moveTo>
                <a:lnTo>
                  <a:pt x="0" y="101348"/>
                </a:lnTo>
                <a:lnTo>
                  <a:pt x="4232" y="101348"/>
                </a:lnTo>
                <a:cubicBezTo>
                  <a:pt x="5157" y="99969"/>
                  <a:pt x="6162" y="98640"/>
                  <a:pt x="7265" y="97375"/>
                </a:cubicBezTo>
                <a:cubicBezTo>
                  <a:pt x="17902" y="85294"/>
                  <a:pt x="34296" y="83673"/>
                  <a:pt x="45225" y="72014"/>
                </a:cubicBezTo>
                <a:cubicBezTo>
                  <a:pt x="47820" y="69225"/>
                  <a:pt x="50106" y="65803"/>
                  <a:pt x="51030" y="61717"/>
                </a:cubicBezTo>
                <a:cubicBezTo>
                  <a:pt x="52668" y="54371"/>
                  <a:pt x="49620" y="46702"/>
                  <a:pt x="45971" y="40540"/>
                </a:cubicBezTo>
                <a:cubicBezTo>
                  <a:pt x="42323" y="34378"/>
                  <a:pt x="37912" y="28573"/>
                  <a:pt x="36242" y="21227"/>
                </a:cubicBezTo>
                <a:cubicBezTo>
                  <a:pt x="34604" y="13979"/>
                  <a:pt x="36080" y="5806"/>
                  <a:pt x="3995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099;p59">
            <a:extLst>
              <a:ext uri="{FF2B5EF4-FFF2-40B4-BE49-F238E27FC236}">
                <a16:creationId xmlns:a16="http://schemas.microsoft.com/office/drawing/2014/main" id="{5FE4F4B2-87AA-43AE-8BED-FF9B34D336C2}"/>
              </a:ext>
            </a:extLst>
          </p:cNvPr>
          <p:cNvSpPr/>
          <p:nvPr/>
        </p:nvSpPr>
        <p:spPr>
          <a:xfrm rot="1544491">
            <a:off x="10131971" y="-185575"/>
            <a:ext cx="2489201" cy="1623020"/>
          </a:xfrm>
          <a:custGeom>
            <a:avLst/>
            <a:gdLst/>
            <a:ahLst/>
            <a:cxnLst/>
            <a:rect l="l" t="t" r="r" b="b"/>
            <a:pathLst>
              <a:path w="92518" h="64567" extrusionOk="0">
                <a:moveTo>
                  <a:pt x="54320" y="0"/>
                </a:moveTo>
                <a:cubicBezTo>
                  <a:pt x="39902" y="0"/>
                  <a:pt x="22075" y="3338"/>
                  <a:pt x="11355" y="11067"/>
                </a:cubicBezTo>
                <a:cubicBezTo>
                  <a:pt x="4541" y="15253"/>
                  <a:pt x="521" y="17334"/>
                  <a:pt x="224" y="25373"/>
                </a:cubicBezTo>
                <a:cubicBezTo>
                  <a:pt x="0" y="34543"/>
                  <a:pt x="5908" y="37467"/>
                  <a:pt x="12899" y="37467"/>
                </a:cubicBezTo>
                <a:cubicBezTo>
                  <a:pt x="15201" y="37467"/>
                  <a:pt x="17620" y="37150"/>
                  <a:pt x="19977" y="36635"/>
                </a:cubicBezTo>
                <a:cubicBezTo>
                  <a:pt x="23430" y="35867"/>
                  <a:pt x="29606" y="33367"/>
                  <a:pt x="34672" y="33367"/>
                </a:cubicBezTo>
                <a:cubicBezTo>
                  <a:pt x="37457" y="33367"/>
                  <a:pt x="39906" y="34123"/>
                  <a:pt x="41382" y="36337"/>
                </a:cubicBezTo>
                <a:cubicBezTo>
                  <a:pt x="43761" y="40202"/>
                  <a:pt x="40193" y="43770"/>
                  <a:pt x="39301" y="47635"/>
                </a:cubicBezTo>
                <a:cubicBezTo>
                  <a:pt x="38409" y="51797"/>
                  <a:pt x="39051" y="56506"/>
                  <a:pt x="43166" y="58040"/>
                </a:cubicBezTo>
                <a:cubicBezTo>
                  <a:pt x="44436" y="58514"/>
                  <a:pt x="45554" y="58715"/>
                  <a:pt x="46562" y="58715"/>
                </a:cubicBezTo>
                <a:cubicBezTo>
                  <a:pt x="52115" y="58715"/>
                  <a:pt x="54325" y="52598"/>
                  <a:pt x="60112" y="52094"/>
                </a:cubicBezTo>
                <a:cubicBezTo>
                  <a:pt x="60299" y="52085"/>
                  <a:pt x="60479" y="52081"/>
                  <a:pt x="60653" y="52081"/>
                </a:cubicBezTo>
                <a:cubicBezTo>
                  <a:pt x="66270" y="52081"/>
                  <a:pt x="64940" y="56661"/>
                  <a:pt x="67247" y="60121"/>
                </a:cubicBezTo>
                <a:cubicBezTo>
                  <a:pt x="69103" y="63157"/>
                  <a:pt x="72393" y="64567"/>
                  <a:pt x="75761" y="64567"/>
                </a:cubicBezTo>
                <a:cubicBezTo>
                  <a:pt x="78331" y="64567"/>
                  <a:pt x="80946" y="63746"/>
                  <a:pt x="83004" y="62203"/>
                </a:cubicBezTo>
                <a:cubicBezTo>
                  <a:pt x="92518" y="55067"/>
                  <a:pt x="90437" y="32770"/>
                  <a:pt x="88058" y="22662"/>
                </a:cubicBezTo>
                <a:cubicBezTo>
                  <a:pt x="85085" y="10175"/>
                  <a:pt x="74680" y="1850"/>
                  <a:pt x="62193" y="364"/>
                </a:cubicBezTo>
                <a:cubicBezTo>
                  <a:pt x="59745" y="124"/>
                  <a:pt x="57096" y="0"/>
                  <a:pt x="54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859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A4FC7DC-DB20-4918-9B63-FE2E1C9C4B2F}"/>
              </a:ext>
            </a:extLst>
          </p:cNvPr>
          <p:cNvGrpSpPr/>
          <p:nvPr/>
        </p:nvGrpSpPr>
        <p:grpSpPr>
          <a:xfrm>
            <a:off x="9118599" y="5721927"/>
            <a:ext cx="3446346" cy="1136073"/>
            <a:chOff x="-1" y="5721929"/>
            <a:chExt cx="3446346" cy="1136073"/>
          </a:xfrm>
        </p:grpSpPr>
        <p:sp>
          <p:nvSpPr>
            <p:cNvPr id="11" name="Google Shape;1105;p59">
              <a:extLst>
                <a:ext uri="{FF2B5EF4-FFF2-40B4-BE49-F238E27FC236}">
                  <a16:creationId xmlns:a16="http://schemas.microsoft.com/office/drawing/2014/main" id="{0DE52D70-0962-4EB1-9FBD-DD8DE2C62E96}"/>
                </a:ext>
              </a:extLst>
            </p:cNvPr>
            <p:cNvSpPr/>
            <p:nvPr/>
          </p:nvSpPr>
          <p:spPr>
            <a:xfrm rot="10800000">
              <a:off x="1707886" y="6203866"/>
              <a:ext cx="1738459" cy="654133"/>
            </a:xfrm>
            <a:custGeom>
              <a:avLst/>
              <a:gdLst/>
              <a:ahLst/>
              <a:cxnLst/>
              <a:rect l="l" t="t" r="r" b="b"/>
              <a:pathLst>
                <a:path w="88992" h="55128" extrusionOk="0">
                  <a:moveTo>
                    <a:pt x="11465" y="1"/>
                  </a:moveTo>
                  <a:cubicBezTo>
                    <a:pt x="13702" y="4055"/>
                    <a:pt x="15227" y="8514"/>
                    <a:pt x="15178" y="13119"/>
                  </a:cubicBezTo>
                  <a:cubicBezTo>
                    <a:pt x="15178" y="14546"/>
                    <a:pt x="14919" y="15957"/>
                    <a:pt x="14416" y="17287"/>
                  </a:cubicBezTo>
                  <a:cubicBezTo>
                    <a:pt x="13897" y="18600"/>
                    <a:pt x="13070" y="19719"/>
                    <a:pt x="11870" y="20400"/>
                  </a:cubicBezTo>
                  <a:cubicBezTo>
                    <a:pt x="10654" y="21081"/>
                    <a:pt x="9308" y="21211"/>
                    <a:pt x="7913" y="21340"/>
                  </a:cubicBezTo>
                  <a:cubicBezTo>
                    <a:pt x="6535" y="21486"/>
                    <a:pt x="5141" y="21584"/>
                    <a:pt x="3908" y="22184"/>
                  </a:cubicBezTo>
                  <a:cubicBezTo>
                    <a:pt x="16" y="24081"/>
                    <a:pt x="0" y="30178"/>
                    <a:pt x="3033" y="33275"/>
                  </a:cubicBezTo>
                  <a:cubicBezTo>
                    <a:pt x="4541" y="34832"/>
                    <a:pt x="6486" y="35772"/>
                    <a:pt x="8562" y="36291"/>
                  </a:cubicBezTo>
                  <a:cubicBezTo>
                    <a:pt x="10385" y="36591"/>
                    <a:pt x="12287" y="36754"/>
                    <a:pt x="14208" y="36754"/>
                  </a:cubicBezTo>
                  <a:cubicBezTo>
                    <a:pt x="21311" y="36754"/>
                    <a:pt x="28661" y="34527"/>
                    <a:pt x="33129" y="28783"/>
                  </a:cubicBezTo>
                  <a:cubicBezTo>
                    <a:pt x="36582" y="24729"/>
                    <a:pt x="36988" y="19265"/>
                    <a:pt x="40636" y="15211"/>
                  </a:cubicBezTo>
                  <a:cubicBezTo>
                    <a:pt x="42878" y="12970"/>
                    <a:pt x="45999" y="11993"/>
                    <a:pt x="49138" y="11993"/>
                  </a:cubicBezTo>
                  <a:cubicBezTo>
                    <a:pt x="49973" y="11993"/>
                    <a:pt x="50809" y="12062"/>
                    <a:pt x="51630" y="12195"/>
                  </a:cubicBezTo>
                  <a:cubicBezTo>
                    <a:pt x="52895" y="12373"/>
                    <a:pt x="54128" y="12681"/>
                    <a:pt x="55328" y="13087"/>
                  </a:cubicBezTo>
                  <a:cubicBezTo>
                    <a:pt x="58927" y="14335"/>
                    <a:pt x="62171" y="16622"/>
                    <a:pt x="64246" y="19800"/>
                  </a:cubicBezTo>
                  <a:cubicBezTo>
                    <a:pt x="65284" y="21405"/>
                    <a:pt x="65997" y="23189"/>
                    <a:pt x="66338" y="25070"/>
                  </a:cubicBezTo>
                  <a:cubicBezTo>
                    <a:pt x="67992" y="30599"/>
                    <a:pt x="64133" y="34653"/>
                    <a:pt x="62106" y="39323"/>
                  </a:cubicBezTo>
                  <a:cubicBezTo>
                    <a:pt x="60890" y="42567"/>
                    <a:pt x="62316" y="45810"/>
                    <a:pt x="64749" y="48242"/>
                  </a:cubicBezTo>
                  <a:cubicBezTo>
                    <a:pt x="70285" y="53599"/>
                    <a:pt x="77889" y="55127"/>
                    <a:pt x="85232" y="55127"/>
                  </a:cubicBezTo>
                  <a:cubicBezTo>
                    <a:pt x="86491" y="55127"/>
                    <a:pt x="87743" y="55082"/>
                    <a:pt x="88975" y="55004"/>
                  </a:cubicBezTo>
                  <a:lnTo>
                    <a:pt x="88991" y="55004"/>
                  </a:lnTo>
                  <a:lnTo>
                    <a:pt x="88991" y="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02;p59">
              <a:extLst>
                <a:ext uri="{FF2B5EF4-FFF2-40B4-BE49-F238E27FC236}">
                  <a16:creationId xmlns:a16="http://schemas.microsoft.com/office/drawing/2014/main" id="{83CA7BCD-874D-47A1-8F76-6AFCF3A7D418}"/>
                </a:ext>
              </a:extLst>
            </p:cNvPr>
            <p:cNvSpPr/>
            <p:nvPr/>
          </p:nvSpPr>
          <p:spPr>
            <a:xfrm rot="5400000">
              <a:off x="436417" y="5285511"/>
              <a:ext cx="1136073" cy="2008909"/>
            </a:xfrm>
            <a:custGeom>
              <a:avLst/>
              <a:gdLst/>
              <a:ahLst/>
              <a:cxnLst/>
              <a:rect l="l" t="t" r="r" b="b"/>
              <a:pathLst>
                <a:path w="55880" h="101348" extrusionOk="0">
                  <a:moveTo>
                    <a:pt x="25848" y="1"/>
                  </a:moveTo>
                  <a:cubicBezTo>
                    <a:pt x="24778" y="2044"/>
                    <a:pt x="24016" y="4233"/>
                    <a:pt x="23594" y="6503"/>
                  </a:cubicBezTo>
                  <a:cubicBezTo>
                    <a:pt x="22102" y="14870"/>
                    <a:pt x="26140" y="23238"/>
                    <a:pt x="26205" y="31718"/>
                  </a:cubicBezTo>
                  <a:cubicBezTo>
                    <a:pt x="26221" y="34507"/>
                    <a:pt x="25799" y="37378"/>
                    <a:pt x="24437" y="39875"/>
                  </a:cubicBezTo>
                  <a:cubicBezTo>
                    <a:pt x="22037" y="44318"/>
                    <a:pt x="17059" y="47058"/>
                    <a:pt x="11968" y="48534"/>
                  </a:cubicBezTo>
                  <a:cubicBezTo>
                    <a:pt x="9097" y="49377"/>
                    <a:pt x="5984" y="49961"/>
                    <a:pt x="3746" y="51826"/>
                  </a:cubicBezTo>
                  <a:cubicBezTo>
                    <a:pt x="0" y="54971"/>
                    <a:pt x="130" y="60663"/>
                    <a:pt x="2173" y="64976"/>
                  </a:cubicBezTo>
                  <a:cubicBezTo>
                    <a:pt x="4622" y="70165"/>
                    <a:pt x="9308" y="74300"/>
                    <a:pt x="14740" y="76862"/>
                  </a:cubicBezTo>
                  <a:cubicBezTo>
                    <a:pt x="20156" y="79424"/>
                    <a:pt x="26286" y="80478"/>
                    <a:pt x="32367" y="80576"/>
                  </a:cubicBezTo>
                  <a:cubicBezTo>
                    <a:pt x="34572" y="80608"/>
                    <a:pt x="36891" y="80559"/>
                    <a:pt x="38804" y="81565"/>
                  </a:cubicBezTo>
                  <a:cubicBezTo>
                    <a:pt x="40701" y="82586"/>
                    <a:pt x="41837" y="84483"/>
                    <a:pt x="42745" y="86364"/>
                  </a:cubicBezTo>
                  <a:cubicBezTo>
                    <a:pt x="45015" y="91051"/>
                    <a:pt x="46361" y="96142"/>
                    <a:pt x="46734" y="101348"/>
                  </a:cubicBezTo>
                  <a:lnTo>
                    <a:pt x="55879" y="101348"/>
                  </a:lnTo>
                  <a:lnTo>
                    <a:pt x="55879" y="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104E4D-DEB7-4D16-B271-3DAEEBDD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920" y="-50575"/>
            <a:ext cx="7671432" cy="860584"/>
          </a:xfrm>
        </p:spPr>
        <p:txBody>
          <a:bodyPr>
            <a:normAutofit/>
          </a:bodyPr>
          <a:lstStyle/>
          <a:p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Algoritma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Machine Learning</a:t>
            </a:r>
            <a:endParaRPr lang="en-ID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D8CA3C-0B2E-4654-B779-804364F74CAD}"/>
              </a:ext>
            </a:extLst>
          </p:cNvPr>
          <p:cNvSpPr txBox="1"/>
          <p:nvPr/>
        </p:nvSpPr>
        <p:spPr>
          <a:xfrm>
            <a:off x="414189" y="1950561"/>
            <a:ext cx="35265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ARIMA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ARIMAX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Thomas-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Fiering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Polynomial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Lasso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Ridge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Bayesian Linear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dll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Google Shape;4818;p69">
            <a:extLst>
              <a:ext uri="{FF2B5EF4-FFF2-40B4-BE49-F238E27FC236}">
                <a16:creationId xmlns:a16="http://schemas.microsoft.com/office/drawing/2014/main" id="{E39E6F24-6354-4B5A-877B-F8E442EB5C50}"/>
              </a:ext>
            </a:extLst>
          </p:cNvPr>
          <p:cNvSpPr/>
          <p:nvPr/>
        </p:nvSpPr>
        <p:spPr>
          <a:xfrm>
            <a:off x="414189" y="1050977"/>
            <a:ext cx="3526555" cy="737625"/>
          </a:xfrm>
          <a:prstGeom prst="flowChartAlternateProcess">
            <a:avLst/>
          </a:prstGeom>
          <a:solidFill>
            <a:srgbClr val="F30D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Regresi</a:t>
            </a:r>
            <a:endParaRPr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4818;p69">
            <a:extLst>
              <a:ext uri="{FF2B5EF4-FFF2-40B4-BE49-F238E27FC236}">
                <a16:creationId xmlns:a16="http://schemas.microsoft.com/office/drawing/2014/main" id="{0FC572C2-CF55-4018-8A59-8AD61407D0FC}"/>
              </a:ext>
            </a:extLst>
          </p:cNvPr>
          <p:cNvSpPr/>
          <p:nvPr/>
        </p:nvSpPr>
        <p:spPr>
          <a:xfrm>
            <a:off x="4369966" y="1023290"/>
            <a:ext cx="3526555" cy="737625"/>
          </a:xfrm>
          <a:prstGeom prst="flowChartAlternateProcess">
            <a:avLst/>
          </a:prstGeom>
          <a:solidFill>
            <a:srgbClr val="389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Klasifikasi</a:t>
            </a:r>
            <a:endParaRPr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4818;p69">
            <a:extLst>
              <a:ext uri="{FF2B5EF4-FFF2-40B4-BE49-F238E27FC236}">
                <a16:creationId xmlns:a16="http://schemas.microsoft.com/office/drawing/2014/main" id="{7A4B4C82-C764-453B-BB0A-8BCBC7C6A202}"/>
              </a:ext>
            </a:extLst>
          </p:cNvPr>
          <p:cNvSpPr/>
          <p:nvPr/>
        </p:nvSpPr>
        <p:spPr>
          <a:xfrm>
            <a:off x="8325134" y="1023289"/>
            <a:ext cx="3526555" cy="737625"/>
          </a:xfrm>
          <a:prstGeom prst="flowChartAlternateProcess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Klasterisasi</a:t>
            </a:r>
            <a:endParaRPr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85A71E-B2DE-469F-8B58-DF8FF411A3AC}"/>
              </a:ext>
            </a:extLst>
          </p:cNvPr>
          <p:cNvSpPr txBox="1"/>
          <p:nvPr/>
        </p:nvSpPr>
        <p:spPr>
          <a:xfrm>
            <a:off x="4332722" y="1950561"/>
            <a:ext cx="352655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Support Vector Machine (SVM)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Naïve Bayes Classifier (NBC)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Decision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K-Nearest Neighbors (KNN)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dll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03737D-2897-4D8C-B718-CE225D563111}"/>
              </a:ext>
            </a:extLst>
          </p:cNvPr>
          <p:cNvSpPr txBox="1"/>
          <p:nvPr/>
        </p:nvSpPr>
        <p:spPr>
          <a:xfrm>
            <a:off x="8251256" y="1950561"/>
            <a:ext cx="35265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K-Means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Fuzzy C-Means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Hierarchical 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dll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3142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EB80A"/>
            </a:gs>
            <a:gs pos="100000">
              <a:srgbClr val="00B05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rgbClr val="3891A7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4814;p69">
            <a:extLst>
              <a:ext uri="{FF2B5EF4-FFF2-40B4-BE49-F238E27FC236}">
                <a16:creationId xmlns:a16="http://schemas.microsoft.com/office/drawing/2014/main" id="{F4DB0089-7626-48CA-8621-B6A26304BFE0}"/>
              </a:ext>
            </a:extLst>
          </p:cNvPr>
          <p:cNvSpPr/>
          <p:nvPr/>
        </p:nvSpPr>
        <p:spPr>
          <a:xfrm>
            <a:off x="5676486" y="7139464"/>
            <a:ext cx="1092491" cy="415916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4821;p69">
            <a:extLst>
              <a:ext uri="{FF2B5EF4-FFF2-40B4-BE49-F238E27FC236}">
                <a16:creationId xmlns:a16="http://schemas.microsoft.com/office/drawing/2014/main" id="{C453D076-E408-41A2-9D25-4414287FC9EE}"/>
              </a:ext>
            </a:extLst>
          </p:cNvPr>
          <p:cNvSpPr/>
          <p:nvPr/>
        </p:nvSpPr>
        <p:spPr>
          <a:xfrm>
            <a:off x="6865987" y="7139464"/>
            <a:ext cx="1092491" cy="415916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4828;p69">
            <a:extLst>
              <a:ext uri="{FF2B5EF4-FFF2-40B4-BE49-F238E27FC236}">
                <a16:creationId xmlns:a16="http://schemas.microsoft.com/office/drawing/2014/main" id="{43A35886-7830-4D37-9C2D-4BB7204EAE0B}"/>
              </a:ext>
            </a:extLst>
          </p:cNvPr>
          <p:cNvSpPr/>
          <p:nvPr/>
        </p:nvSpPr>
        <p:spPr>
          <a:xfrm>
            <a:off x="8055488" y="7139464"/>
            <a:ext cx="1092491" cy="415916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4835;p69">
            <a:extLst>
              <a:ext uri="{FF2B5EF4-FFF2-40B4-BE49-F238E27FC236}">
                <a16:creationId xmlns:a16="http://schemas.microsoft.com/office/drawing/2014/main" id="{A80BBBC4-D0C6-4FB2-B1C3-5D3786F9178A}"/>
              </a:ext>
            </a:extLst>
          </p:cNvPr>
          <p:cNvSpPr/>
          <p:nvPr/>
        </p:nvSpPr>
        <p:spPr>
          <a:xfrm>
            <a:off x="9244989" y="7139464"/>
            <a:ext cx="1092491" cy="415916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4842;p69">
            <a:extLst>
              <a:ext uri="{FF2B5EF4-FFF2-40B4-BE49-F238E27FC236}">
                <a16:creationId xmlns:a16="http://schemas.microsoft.com/office/drawing/2014/main" id="{0EE3C6FE-567B-4C22-AB44-92B993088BA5}"/>
              </a:ext>
            </a:extLst>
          </p:cNvPr>
          <p:cNvSpPr/>
          <p:nvPr/>
        </p:nvSpPr>
        <p:spPr>
          <a:xfrm>
            <a:off x="10434492" y="7139464"/>
            <a:ext cx="1092491" cy="415916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2BABDFB-7C0F-431A-B409-4E4B4F40B8D6}"/>
              </a:ext>
            </a:extLst>
          </p:cNvPr>
          <p:cNvSpPr txBox="1"/>
          <p:nvPr/>
        </p:nvSpPr>
        <p:spPr>
          <a:xfrm>
            <a:off x="1338655" y="2087455"/>
            <a:ext cx="106577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“Orange Data Mining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sebuah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tools Data Mining yang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berguna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pemrograman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visual dan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analisis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eksploratif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algn="ctr"/>
            <a:endParaRPr 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(Ishak </a:t>
            </a:r>
            <a:r>
              <a:rPr lang="en-US" sz="3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dkk</a:t>
            </a:r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., 2022)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" name="Google Shape;5136;p70">
            <a:extLst>
              <a:ext uri="{FF2B5EF4-FFF2-40B4-BE49-F238E27FC236}">
                <a16:creationId xmlns:a16="http://schemas.microsoft.com/office/drawing/2014/main" id="{E03AFEF7-6BEF-4B6F-8267-47FA2FF06686}"/>
              </a:ext>
            </a:extLst>
          </p:cNvPr>
          <p:cNvGrpSpPr/>
          <p:nvPr/>
        </p:nvGrpSpPr>
        <p:grpSpPr>
          <a:xfrm>
            <a:off x="192419" y="1112273"/>
            <a:ext cx="1677323" cy="1611431"/>
            <a:chOff x="3400515" y="2056248"/>
            <a:chExt cx="698134" cy="735987"/>
          </a:xfrm>
        </p:grpSpPr>
        <p:grpSp>
          <p:nvGrpSpPr>
            <p:cNvPr id="90" name="Google Shape;5137;p70">
              <a:extLst>
                <a:ext uri="{FF2B5EF4-FFF2-40B4-BE49-F238E27FC236}">
                  <a16:creationId xmlns:a16="http://schemas.microsoft.com/office/drawing/2014/main" id="{8C6AE8F0-66A5-4739-9699-E914B79BCC9A}"/>
                </a:ext>
              </a:extLst>
            </p:cNvPr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103" name="Google Shape;5138;p70">
                <a:extLst>
                  <a:ext uri="{FF2B5EF4-FFF2-40B4-BE49-F238E27FC236}">
                    <a16:creationId xmlns:a16="http://schemas.microsoft.com/office/drawing/2014/main" id="{40FEAC4D-F217-4279-A38F-C5920E1EE51E}"/>
                  </a:ext>
                </a:extLst>
              </p:cNvPr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4" name="Google Shape;5139;p70">
                <a:extLst>
                  <a:ext uri="{FF2B5EF4-FFF2-40B4-BE49-F238E27FC236}">
                    <a16:creationId xmlns:a16="http://schemas.microsoft.com/office/drawing/2014/main" id="{1CD9A49A-762A-4854-B79B-0BFC7D4C3584}"/>
                  </a:ext>
                </a:extLst>
              </p:cNvPr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1" name="Google Shape;5140;p70">
              <a:extLst>
                <a:ext uri="{FF2B5EF4-FFF2-40B4-BE49-F238E27FC236}">
                  <a16:creationId xmlns:a16="http://schemas.microsoft.com/office/drawing/2014/main" id="{19BF0882-3DF3-4B13-B05B-0449E02BFC8F}"/>
                </a:ext>
              </a:extLst>
            </p:cNvPr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101" name="Google Shape;5141;p70">
                <a:extLst>
                  <a:ext uri="{FF2B5EF4-FFF2-40B4-BE49-F238E27FC236}">
                    <a16:creationId xmlns:a16="http://schemas.microsoft.com/office/drawing/2014/main" id="{DC6C25A2-E355-48F1-BCCF-3BADE3584BC7}"/>
                  </a:ext>
                </a:extLst>
              </p:cNvPr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2" name="Google Shape;5142;p70">
                <a:extLst>
                  <a:ext uri="{FF2B5EF4-FFF2-40B4-BE49-F238E27FC236}">
                    <a16:creationId xmlns:a16="http://schemas.microsoft.com/office/drawing/2014/main" id="{84A3B762-97FE-4CEA-B6C4-948A80BD577A}"/>
                  </a:ext>
                </a:extLst>
              </p:cNvPr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2" name="Google Shape;5143;p70">
              <a:extLst>
                <a:ext uri="{FF2B5EF4-FFF2-40B4-BE49-F238E27FC236}">
                  <a16:creationId xmlns:a16="http://schemas.microsoft.com/office/drawing/2014/main" id="{3C892A58-0DC8-4B57-BEAC-F44A0FDBEA48}"/>
                </a:ext>
              </a:extLst>
            </p:cNvPr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99" name="Google Shape;5144;p70">
                <a:extLst>
                  <a:ext uri="{FF2B5EF4-FFF2-40B4-BE49-F238E27FC236}">
                    <a16:creationId xmlns:a16="http://schemas.microsoft.com/office/drawing/2014/main" id="{7E911100-D7EF-4DE6-AA18-F94224442ADE}"/>
                  </a:ext>
                </a:extLst>
              </p:cNvPr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0" name="Google Shape;5145;p70">
                <a:extLst>
                  <a:ext uri="{FF2B5EF4-FFF2-40B4-BE49-F238E27FC236}">
                    <a16:creationId xmlns:a16="http://schemas.microsoft.com/office/drawing/2014/main" id="{D39E24B3-0EE7-4B18-8C99-2628413EF525}"/>
                  </a:ext>
                </a:extLst>
              </p:cNvPr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3" name="Google Shape;5146;p70">
              <a:extLst>
                <a:ext uri="{FF2B5EF4-FFF2-40B4-BE49-F238E27FC236}">
                  <a16:creationId xmlns:a16="http://schemas.microsoft.com/office/drawing/2014/main" id="{F7E876B3-34FE-43AF-8917-721542444F55}"/>
                </a:ext>
              </a:extLst>
            </p:cNvPr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97" name="Google Shape;5147;p70">
                <a:extLst>
                  <a:ext uri="{FF2B5EF4-FFF2-40B4-BE49-F238E27FC236}">
                    <a16:creationId xmlns:a16="http://schemas.microsoft.com/office/drawing/2014/main" id="{01883574-6FCB-4F7D-B20C-FD105EDD79B1}"/>
                  </a:ext>
                </a:extLst>
              </p:cNvPr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C32D2E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8" name="Google Shape;5148;p70">
                <a:extLst>
                  <a:ext uri="{FF2B5EF4-FFF2-40B4-BE49-F238E27FC236}">
                    <a16:creationId xmlns:a16="http://schemas.microsoft.com/office/drawing/2014/main" id="{DCA85711-46A5-4CD6-AFA1-E472425C2D87}"/>
                  </a:ext>
                </a:extLst>
              </p:cNvPr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4" name="Google Shape;5149;p70">
              <a:extLst>
                <a:ext uri="{FF2B5EF4-FFF2-40B4-BE49-F238E27FC236}">
                  <a16:creationId xmlns:a16="http://schemas.microsoft.com/office/drawing/2014/main" id="{46BE918E-D3AC-4497-9C21-9CE41B51418E}"/>
                </a:ext>
              </a:extLst>
            </p:cNvPr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95" name="Google Shape;5150;p70">
                <a:extLst>
                  <a:ext uri="{FF2B5EF4-FFF2-40B4-BE49-F238E27FC236}">
                    <a16:creationId xmlns:a16="http://schemas.microsoft.com/office/drawing/2014/main" id="{357886D4-E173-402B-8355-91AC86E88487}"/>
                  </a:ext>
                </a:extLst>
              </p:cNvPr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6" name="Google Shape;5151;p70">
                <a:extLst>
                  <a:ext uri="{FF2B5EF4-FFF2-40B4-BE49-F238E27FC236}">
                    <a16:creationId xmlns:a16="http://schemas.microsoft.com/office/drawing/2014/main" id="{C7F38845-C69C-45C1-A789-1042E3CB4680}"/>
                  </a:ext>
                </a:extLst>
              </p:cNvPr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054433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4E4D-DEB7-4D16-B271-3DAEEBDD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115" y="219080"/>
            <a:ext cx="5503770" cy="88740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Source Code dan Dataset </a:t>
            </a:r>
            <a:endParaRPr lang="en-ID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D48565-1D67-4B2F-BD92-B6D8050CA9F4}"/>
              </a:ext>
            </a:extLst>
          </p:cNvPr>
          <p:cNvSpPr txBox="1"/>
          <p:nvPr/>
        </p:nvSpPr>
        <p:spPr>
          <a:xfrm>
            <a:off x="295006" y="1999793"/>
            <a:ext cx="11601988" cy="1951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Text Mining Dataset Twitter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Python :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https://github.com/nova16/RTIKSentimentAnalysis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1103;p59">
            <a:extLst>
              <a:ext uri="{FF2B5EF4-FFF2-40B4-BE49-F238E27FC236}">
                <a16:creationId xmlns:a16="http://schemas.microsoft.com/office/drawing/2014/main" id="{686A43BE-E47E-475D-97CC-074428805860}"/>
              </a:ext>
            </a:extLst>
          </p:cNvPr>
          <p:cNvSpPr/>
          <p:nvPr/>
        </p:nvSpPr>
        <p:spPr>
          <a:xfrm rot="5400000">
            <a:off x="10294056" y="-775204"/>
            <a:ext cx="1469874" cy="3020282"/>
          </a:xfrm>
          <a:custGeom>
            <a:avLst/>
            <a:gdLst/>
            <a:ahLst/>
            <a:cxnLst/>
            <a:rect l="l" t="t" r="r" b="b"/>
            <a:pathLst>
              <a:path w="52669" h="101348" extrusionOk="0">
                <a:moveTo>
                  <a:pt x="0" y="1"/>
                </a:moveTo>
                <a:lnTo>
                  <a:pt x="0" y="101348"/>
                </a:lnTo>
                <a:lnTo>
                  <a:pt x="4232" y="101348"/>
                </a:lnTo>
                <a:cubicBezTo>
                  <a:pt x="5157" y="99969"/>
                  <a:pt x="6162" y="98640"/>
                  <a:pt x="7265" y="97375"/>
                </a:cubicBezTo>
                <a:cubicBezTo>
                  <a:pt x="17902" y="85294"/>
                  <a:pt x="34296" y="83673"/>
                  <a:pt x="45225" y="72014"/>
                </a:cubicBezTo>
                <a:cubicBezTo>
                  <a:pt x="47820" y="69225"/>
                  <a:pt x="50106" y="65803"/>
                  <a:pt x="51030" y="61717"/>
                </a:cubicBezTo>
                <a:cubicBezTo>
                  <a:pt x="52668" y="54371"/>
                  <a:pt x="49620" y="46702"/>
                  <a:pt x="45971" y="40540"/>
                </a:cubicBezTo>
                <a:cubicBezTo>
                  <a:pt x="42323" y="34378"/>
                  <a:pt x="37912" y="28573"/>
                  <a:pt x="36242" y="21227"/>
                </a:cubicBezTo>
                <a:cubicBezTo>
                  <a:pt x="34604" y="13979"/>
                  <a:pt x="36080" y="5806"/>
                  <a:pt x="3995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06;p59">
            <a:extLst>
              <a:ext uri="{FF2B5EF4-FFF2-40B4-BE49-F238E27FC236}">
                <a16:creationId xmlns:a16="http://schemas.microsoft.com/office/drawing/2014/main" id="{02AE0158-DFD0-4636-BBD8-CD2212CB2627}"/>
              </a:ext>
            </a:extLst>
          </p:cNvPr>
          <p:cNvSpPr/>
          <p:nvPr/>
        </p:nvSpPr>
        <p:spPr>
          <a:xfrm rot="5400000">
            <a:off x="10661072" y="-90054"/>
            <a:ext cx="1440873" cy="1620982"/>
          </a:xfrm>
          <a:custGeom>
            <a:avLst/>
            <a:gdLst/>
            <a:ahLst/>
            <a:cxnLst/>
            <a:rect l="l" t="t" r="r" b="b"/>
            <a:pathLst>
              <a:path w="37361" h="27567" extrusionOk="0">
                <a:moveTo>
                  <a:pt x="0" y="0"/>
                </a:moveTo>
                <a:lnTo>
                  <a:pt x="0" y="27566"/>
                </a:lnTo>
                <a:cubicBezTo>
                  <a:pt x="5854" y="26999"/>
                  <a:pt x="11140" y="23772"/>
                  <a:pt x="14302" y="18794"/>
                </a:cubicBezTo>
                <a:cubicBezTo>
                  <a:pt x="15194" y="17399"/>
                  <a:pt x="15940" y="15859"/>
                  <a:pt x="17108" y="14740"/>
                </a:cubicBezTo>
                <a:cubicBezTo>
                  <a:pt x="19686" y="12275"/>
                  <a:pt x="23480" y="12535"/>
                  <a:pt x="26772" y="11627"/>
                </a:cubicBezTo>
                <a:cubicBezTo>
                  <a:pt x="31604" y="10297"/>
                  <a:pt x="35674" y="6032"/>
                  <a:pt x="37166" y="778"/>
                </a:cubicBezTo>
                <a:cubicBezTo>
                  <a:pt x="37231" y="519"/>
                  <a:pt x="37296" y="260"/>
                  <a:pt x="373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101;p59">
            <a:extLst>
              <a:ext uri="{FF2B5EF4-FFF2-40B4-BE49-F238E27FC236}">
                <a16:creationId xmlns:a16="http://schemas.microsoft.com/office/drawing/2014/main" id="{7D5E4FC8-E508-45D1-A5ED-E36FD201C2CE}"/>
              </a:ext>
            </a:extLst>
          </p:cNvPr>
          <p:cNvSpPr/>
          <p:nvPr/>
        </p:nvSpPr>
        <p:spPr>
          <a:xfrm rot="19214305">
            <a:off x="-881222" y="-165828"/>
            <a:ext cx="2769270" cy="1657218"/>
          </a:xfrm>
          <a:custGeom>
            <a:avLst/>
            <a:gdLst/>
            <a:ahLst/>
            <a:cxnLst/>
            <a:rect l="l" t="t" r="r" b="b"/>
            <a:pathLst>
              <a:path w="63875" h="39141" extrusionOk="0">
                <a:moveTo>
                  <a:pt x="33386" y="1"/>
                </a:moveTo>
                <a:cubicBezTo>
                  <a:pt x="16712" y="1"/>
                  <a:pt x="1" y="9111"/>
                  <a:pt x="3416" y="25597"/>
                </a:cubicBezTo>
                <a:lnTo>
                  <a:pt x="3416" y="25609"/>
                </a:lnTo>
                <a:cubicBezTo>
                  <a:pt x="4486" y="30972"/>
                  <a:pt x="10932" y="38500"/>
                  <a:pt x="16307" y="39035"/>
                </a:cubicBezTo>
                <a:cubicBezTo>
                  <a:pt x="16913" y="39106"/>
                  <a:pt x="17460" y="39140"/>
                  <a:pt x="17955" y="39140"/>
                </a:cubicBezTo>
                <a:cubicBezTo>
                  <a:pt x="24926" y="39140"/>
                  <a:pt x="21539" y="32411"/>
                  <a:pt x="27058" y="29902"/>
                </a:cubicBezTo>
                <a:cubicBezTo>
                  <a:pt x="28422" y="29106"/>
                  <a:pt x="29811" y="28779"/>
                  <a:pt x="31202" y="28779"/>
                </a:cubicBezTo>
                <a:cubicBezTo>
                  <a:pt x="36383" y="28779"/>
                  <a:pt x="41610" y="33304"/>
                  <a:pt x="45847" y="34991"/>
                </a:cubicBezTo>
                <a:cubicBezTo>
                  <a:pt x="48304" y="35775"/>
                  <a:pt x="50521" y="36142"/>
                  <a:pt x="52490" y="36142"/>
                </a:cubicBezTo>
                <a:cubicBezTo>
                  <a:pt x="59992" y="36142"/>
                  <a:pt x="63875" y="30813"/>
                  <a:pt x="63602" y="22909"/>
                </a:cubicBezTo>
                <a:cubicBezTo>
                  <a:pt x="63058" y="7228"/>
                  <a:pt x="48237" y="1"/>
                  <a:pt x="33386" y="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10" descr="Twitter Logo transparent PNG - StickPNG">
            <a:extLst>
              <a:ext uri="{FF2B5EF4-FFF2-40B4-BE49-F238E27FC236}">
                <a16:creationId xmlns:a16="http://schemas.microsoft.com/office/drawing/2014/main" id="{E7AC8A4E-6B29-4BC1-B8CD-E9C087725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593" y="5749987"/>
            <a:ext cx="887401" cy="88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460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4E4D-DEB7-4D16-B271-3DAEEBDD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004" y="403732"/>
            <a:ext cx="8358578" cy="88740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Orange Data Mining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Sentiment Analysis Mudik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Idul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Fitri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  <a:endParaRPr lang="en-ID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1103;p59">
            <a:extLst>
              <a:ext uri="{FF2B5EF4-FFF2-40B4-BE49-F238E27FC236}">
                <a16:creationId xmlns:a16="http://schemas.microsoft.com/office/drawing/2014/main" id="{686A43BE-E47E-475D-97CC-074428805860}"/>
              </a:ext>
            </a:extLst>
          </p:cNvPr>
          <p:cNvSpPr/>
          <p:nvPr/>
        </p:nvSpPr>
        <p:spPr>
          <a:xfrm rot="5400000">
            <a:off x="10294056" y="-775204"/>
            <a:ext cx="1469874" cy="3020282"/>
          </a:xfrm>
          <a:custGeom>
            <a:avLst/>
            <a:gdLst/>
            <a:ahLst/>
            <a:cxnLst/>
            <a:rect l="l" t="t" r="r" b="b"/>
            <a:pathLst>
              <a:path w="52669" h="101348" extrusionOk="0">
                <a:moveTo>
                  <a:pt x="0" y="1"/>
                </a:moveTo>
                <a:lnTo>
                  <a:pt x="0" y="101348"/>
                </a:lnTo>
                <a:lnTo>
                  <a:pt x="4232" y="101348"/>
                </a:lnTo>
                <a:cubicBezTo>
                  <a:pt x="5157" y="99969"/>
                  <a:pt x="6162" y="98640"/>
                  <a:pt x="7265" y="97375"/>
                </a:cubicBezTo>
                <a:cubicBezTo>
                  <a:pt x="17902" y="85294"/>
                  <a:pt x="34296" y="83673"/>
                  <a:pt x="45225" y="72014"/>
                </a:cubicBezTo>
                <a:cubicBezTo>
                  <a:pt x="47820" y="69225"/>
                  <a:pt x="50106" y="65803"/>
                  <a:pt x="51030" y="61717"/>
                </a:cubicBezTo>
                <a:cubicBezTo>
                  <a:pt x="52668" y="54371"/>
                  <a:pt x="49620" y="46702"/>
                  <a:pt x="45971" y="40540"/>
                </a:cubicBezTo>
                <a:cubicBezTo>
                  <a:pt x="42323" y="34378"/>
                  <a:pt x="37912" y="28573"/>
                  <a:pt x="36242" y="21227"/>
                </a:cubicBezTo>
                <a:cubicBezTo>
                  <a:pt x="34604" y="13979"/>
                  <a:pt x="36080" y="5806"/>
                  <a:pt x="3995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06;p59">
            <a:extLst>
              <a:ext uri="{FF2B5EF4-FFF2-40B4-BE49-F238E27FC236}">
                <a16:creationId xmlns:a16="http://schemas.microsoft.com/office/drawing/2014/main" id="{02AE0158-DFD0-4636-BBD8-CD2212CB2627}"/>
              </a:ext>
            </a:extLst>
          </p:cNvPr>
          <p:cNvSpPr/>
          <p:nvPr/>
        </p:nvSpPr>
        <p:spPr>
          <a:xfrm rot="5400000">
            <a:off x="10661072" y="-90054"/>
            <a:ext cx="1440873" cy="1620982"/>
          </a:xfrm>
          <a:custGeom>
            <a:avLst/>
            <a:gdLst/>
            <a:ahLst/>
            <a:cxnLst/>
            <a:rect l="l" t="t" r="r" b="b"/>
            <a:pathLst>
              <a:path w="37361" h="27567" extrusionOk="0">
                <a:moveTo>
                  <a:pt x="0" y="0"/>
                </a:moveTo>
                <a:lnTo>
                  <a:pt x="0" y="27566"/>
                </a:lnTo>
                <a:cubicBezTo>
                  <a:pt x="5854" y="26999"/>
                  <a:pt x="11140" y="23772"/>
                  <a:pt x="14302" y="18794"/>
                </a:cubicBezTo>
                <a:cubicBezTo>
                  <a:pt x="15194" y="17399"/>
                  <a:pt x="15940" y="15859"/>
                  <a:pt x="17108" y="14740"/>
                </a:cubicBezTo>
                <a:cubicBezTo>
                  <a:pt x="19686" y="12275"/>
                  <a:pt x="23480" y="12535"/>
                  <a:pt x="26772" y="11627"/>
                </a:cubicBezTo>
                <a:cubicBezTo>
                  <a:pt x="31604" y="10297"/>
                  <a:pt x="35674" y="6032"/>
                  <a:pt x="37166" y="778"/>
                </a:cubicBezTo>
                <a:cubicBezTo>
                  <a:pt x="37231" y="519"/>
                  <a:pt x="37296" y="260"/>
                  <a:pt x="373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101;p59">
            <a:extLst>
              <a:ext uri="{FF2B5EF4-FFF2-40B4-BE49-F238E27FC236}">
                <a16:creationId xmlns:a16="http://schemas.microsoft.com/office/drawing/2014/main" id="{7D5E4FC8-E508-45D1-A5ED-E36FD201C2CE}"/>
              </a:ext>
            </a:extLst>
          </p:cNvPr>
          <p:cNvSpPr/>
          <p:nvPr/>
        </p:nvSpPr>
        <p:spPr>
          <a:xfrm rot="19214305">
            <a:off x="-881222" y="-165828"/>
            <a:ext cx="2769270" cy="1657218"/>
          </a:xfrm>
          <a:custGeom>
            <a:avLst/>
            <a:gdLst/>
            <a:ahLst/>
            <a:cxnLst/>
            <a:rect l="l" t="t" r="r" b="b"/>
            <a:pathLst>
              <a:path w="63875" h="39141" extrusionOk="0">
                <a:moveTo>
                  <a:pt x="33386" y="1"/>
                </a:moveTo>
                <a:cubicBezTo>
                  <a:pt x="16712" y="1"/>
                  <a:pt x="1" y="9111"/>
                  <a:pt x="3416" y="25597"/>
                </a:cubicBezTo>
                <a:lnTo>
                  <a:pt x="3416" y="25609"/>
                </a:lnTo>
                <a:cubicBezTo>
                  <a:pt x="4486" y="30972"/>
                  <a:pt x="10932" y="38500"/>
                  <a:pt x="16307" y="39035"/>
                </a:cubicBezTo>
                <a:cubicBezTo>
                  <a:pt x="16913" y="39106"/>
                  <a:pt x="17460" y="39140"/>
                  <a:pt x="17955" y="39140"/>
                </a:cubicBezTo>
                <a:cubicBezTo>
                  <a:pt x="24926" y="39140"/>
                  <a:pt x="21539" y="32411"/>
                  <a:pt x="27058" y="29902"/>
                </a:cubicBezTo>
                <a:cubicBezTo>
                  <a:pt x="28422" y="29106"/>
                  <a:pt x="29811" y="28779"/>
                  <a:pt x="31202" y="28779"/>
                </a:cubicBezTo>
                <a:cubicBezTo>
                  <a:pt x="36383" y="28779"/>
                  <a:pt x="41610" y="33304"/>
                  <a:pt x="45847" y="34991"/>
                </a:cubicBezTo>
                <a:cubicBezTo>
                  <a:pt x="48304" y="35775"/>
                  <a:pt x="50521" y="36142"/>
                  <a:pt x="52490" y="36142"/>
                </a:cubicBezTo>
                <a:cubicBezTo>
                  <a:pt x="59992" y="36142"/>
                  <a:pt x="63875" y="30813"/>
                  <a:pt x="63602" y="22909"/>
                </a:cubicBezTo>
                <a:cubicBezTo>
                  <a:pt x="63058" y="7228"/>
                  <a:pt x="48237" y="1"/>
                  <a:pt x="33386" y="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F06553-B0F6-48EB-8CFC-B7DA396CF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582" y="5713476"/>
            <a:ext cx="2061296" cy="114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36D8DA-F97E-436B-A90F-5E7A40A4E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63" y="1938742"/>
            <a:ext cx="11346873" cy="377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94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49284A-9947-45AA-A5FF-529EB24CE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829" y="1440874"/>
            <a:ext cx="8017132" cy="48946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104E4D-DEB7-4D16-B271-3DAEEBDD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004" y="403732"/>
            <a:ext cx="8358578" cy="88740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Orange Data Mining</a:t>
            </a:r>
            <a:b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Sentiment Analysis Mudik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Idul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Fitri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  <a:endParaRPr lang="en-ID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1103;p59">
            <a:extLst>
              <a:ext uri="{FF2B5EF4-FFF2-40B4-BE49-F238E27FC236}">
                <a16:creationId xmlns:a16="http://schemas.microsoft.com/office/drawing/2014/main" id="{686A43BE-E47E-475D-97CC-074428805860}"/>
              </a:ext>
            </a:extLst>
          </p:cNvPr>
          <p:cNvSpPr/>
          <p:nvPr/>
        </p:nvSpPr>
        <p:spPr>
          <a:xfrm rot="5400000">
            <a:off x="10294056" y="-775204"/>
            <a:ext cx="1469874" cy="3020282"/>
          </a:xfrm>
          <a:custGeom>
            <a:avLst/>
            <a:gdLst/>
            <a:ahLst/>
            <a:cxnLst/>
            <a:rect l="l" t="t" r="r" b="b"/>
            <a:pathLst>
              <a:path w="52669" h="101348" extrusionOk="0">
                <a:moveTo>
                  <a:pt x="0" y="1"/>
                </a:moveTo>
                <a:lnTo>
                  <a:pt x="0" y="101348"/>
                </a:lnTo>
                <a:lnTo>
                  <a:pt x="4232" y="101348"/>
                </a:lnTo>
                <a:cubicBezTo>
                  <a:pt x="5157" y="99969"/>
                  <a:pt x="6162" y="98640"/>
                  <a:pt x="7265" y="97375"/>
                </a:cubicBezTo>
                <a:cubicBezTo>
                  <a:pt x="17902" y="85294"/>
                  <a:pt x="34296" y="83673"/>
                  <a:pt x="45225" y="72014"/>
                </a:cubicBezTo>
                <a:cubicBezTo>
                  <a:pt x="47820" y="69225"/>
                  <a:pt x="50106" y="65803"/>
                  <a:pt x="51030" y="61717"/>
                </a:cubicBezTo>
                <a:cubicBezTo>
                  <a:pt x="52668" y="54371"/>
                  <a:pt x="49620" y="46702"/>
                  <a:pt x="45971" y="40540"/>
                </a:cubicBezTo>
                <a:cubicBezTo>
                  <a:pt x="42323" y="34378"/>
                  <a:pt x="37912" y="28573"/>
                  <a:pt x="36242" y="21227"/>
                </a:cubicBezTo>
                <a:cubicBezTo>
                  <a:pt x="34604" y="13979"/>
                  <a:pt x="36080" y="5806"/>
                  <a:pt x="3995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06;p59">
            <a:extLst>
              <a:ext uri="{FF2B5EF4-FFF2-40B4-BE49-F238E27FC236}">
                <a16:creationId xmlns:a16="http://schemas.microsoft.com/office/drawing/2014/main" id="{02AE0158-DFD0-4636-BBD8-CD2212CB2627}"/>
              </a:ext>
            </a:extLst>
          </p:cNvPr>
          <p:cNvSpPr/>
          <p:nvPr/>
        </p:nvSpPr>
        <p:spPr>
          <a:xfrm rot="5400000">
            <a:off x="10661072" y="-90054"/>
            <a:ext cx="1440873" cy="1620982"/>
          </a:xfrm>
          <a:custGeom>
            <a:avLst/>
            <a:gdLst/>
            <a:ahLst/>
            <a:cxnLst/>
            <a:rect l="l" t="t" r="r" b="b"/>
            <a:pathLst>
              <a:path w="37361" h="27567" extrusionOk="0">
                <a:moveTo>
                  <a:pt x="0" y="0"/>
                </a:moveTo>
                <a:lnTo>
                  <a:pt x="0" y="27566"/>
                </a:lnTo>
                <a:cubicBezTo>
                  <a:pt x="5854" y="26999"/>
                  <a:pt x="11140" y="23772"/>
                  <a:pt x="14302" y="18794"/>
                </a:cubicBezTo>
                <a:cubicBezTo>
                  <a:pt x="15194" y="17399"/>
                  <a:pt x="15940" y="15859"/>
                  <a:pt x="17108" y="14740"/>
                </a:cubicBezTo>
                <a:cubicBezTo>
                  <a:pt x="19686" y="12275"/>
                  <a:pt x="23480" y="12535"/>
                  <a:pt x="26772" y="11627"/>
                </a:cubicBezTo>
                <a:cubicBezTo>
                  <a:pt x="31604" y="10297"/>
                  <a:pt x="35674" y="6032"/>
                  <a:pt x="37166" y="778"/>
                </a:cubicBezTo>
                <a:cubicBezTo>
                  <a:pt x="37231" y="519"/>
                  <a:pt x="37296" y="260"/>
                  <a:pt x="373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101;p59">
            <a:extLst>
              <a:ext uri="{FF2B5EF4-FFF2-40B4-BE49-F238E27FC236}">
                <a16:creationId xmlns:a16="http://schemas.microsoft.com/office/drawing/2014/main" id="{7D5E4FC8-E508-45D1-A5ED-E36FD201C2CE}"/>
              </a:ext>
            </a:extLst>
          </p:cNvPr>
          <p:cNvSpPr/>
          <p:nvPr/>
        </p:nvSpPr>
        <p:spPr>
          <a:xfrm rot="19214305">
            <a:off x="-881222" y="-165828"/>
            <a:ext cx="2769270" cy="1657218"/>
          </a:xfrm>
          <a:custGeom>
            <a:avLst/>
            <a:gdLst/>
            <a:ahLst/>
            <a:cxnLst/>
            <a:rect l="l" t="t" r="r" b="b"/>
            <a:pathLst>
              <a:path w="63875" h="39141" extrusionOk="0">
                <a:moveTo>
                  <a:pt x="33386" y="1"/>
                </a:moveTo>
                <a:cubicBezTo>
                  <a:pt x="16712" y="1"/>
                  <a:pt x="1" y="9111"/>
                  <a:pt x="3416" y="25597"/>
                </a:cubicBezTo>
                <a:lnTo>
                  <a:pt x="3416" y="25609"/>
                </a:lnTo>
                <a:cubicBezTo>
                  <a:pt x="4486" y="30972"/>
                  <a:pt x="10932" y="38500"/>
                  <a:pt x="16307" y="39035"/>
                </a:cubicBezTo>
                <a:cubicBezTo>
                  <a:pt x="16913" y="39106"/>
                  <a:pt x="17460" y="39140"/>
                  <a:pt x="17955" y="39140"/>
                </a:cubicBezTo>
                <a:cubicBezTo>
                  <a:pt x="24926" y="39140"/>
                  <a:pt x="21539" y="32411"/>
                  <a:pt x="27058" y="29902"/>
                </a:cubicBezTo>
                <a:cubicBezTo>
                  <a:pt x="28422" y="29106"/>
                  <a:pt x="29811" y="28779"/>
                  <a:pt x="31202" y="28779"/>
                </a:cubicBezTo>
                <a:cubicBezTo>
                  <a:pt x="36383" y="28779"/>
                  <a:pt x="41610" y="33304"/>
                  <a:pt x="45847" y="34991"/>
                </a:cubicBezTo>
                <a:cubicBezTo>
                  <a:pt x="48304" y="35775"/>
                  <a:pt x="50521" y="36142"/>
                  <a:pt x="52490" y="36142"/>
                </a:cubicBezTo>
                <a:cubicBezTo>
                  <a:pt x="59992" y="36142"/>
                  <a:pt x="63875" y="30813"/>
                  <a:pt x="63602" y="22909"/>
                </a:cubicBezTo>
                <a:cubicBezTo>
                  <a:pt x="63058" y="7228"/>
                  <a:pt x="48237" y="1"/>
                  <a:pt x="33386" y="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F06553-B0F6-48EB-8CFC-B7DA396CF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582" y="5713476"/>
            <a:ext cx="2061296" cy="114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6EEF6F4-0879-4A95-A1FA-EEF355194574}"/>
              </a:ext>
            </a:extLst>
          </p:cNvPr>
          <p:cNvGrpSpPr/>
          <p:nvPr/>
        </p:nvGrpSpPr>
        <p:grpSpPr>
          <a:xfrm>
            <a:off x="640800" y="1772811"/>
            <a:ext cx="10910399" cy="4114216"/>
            <a:chOff x="914475" y="1962305"/>
            <a:chExt cx="10363050" cy="3657547"/>
          </a:xfrm>
        </p:grpSpPr>
        <p:sp>
          <p:nvSpPr>
            <p:cNvPr id="56" name="Freeform 28">
              <a:extLst>
                <a:ext uri="{FF2B5EF4-FFF2-40B4-BE49-F238E27FC236}">
                  <a16:creationId xmlns:a16="http://schemas.microsoft.com/office/drawing/2014/main" id="{7B9DE945-1F75-48EA-A0A5-3C3B77ACC836}"/>
                </a:ext>
              </a:extLst>
            </p:cNvPr>
            <p:cNvSpPr/>
            <p:nvPr/>
          </p:nvSpPr>
          <p:spPr bwMode="auto">
            <a:xfrm>
              <a:off x="914475" y="1962305"/>
              <a:ext cx="2539963" cy="3657547"/>
            </a:xfrm>
            <a:custGeom>
              <a:avLst/>
              <a:gdLst>
                <a:gd name="connsiteX0" fmla="*/ 952500 w 1905000"/>
                <a:gd name="connsiteY0" fmla="*/ 294422 h 2743200"/>
                <a:gd name="connsiteX1" fmla="*/ 485775 w 1905000"/>
                <a:gd name="connsiteY1" fmla="*/ 761147 h 2743200"/>
                <a:gd name="connsiteX2" fmla="*/ 952500 w 1905000"/>
                <a:gd name="connsiteY2" fmla="*/ 1227872 h 2743200"/>
                <a:gd name="connsiteX3" fmla="*/ 1419225 w 1905000"/>
                <a:gd name="connsiteY3" fmla="*/ 761147 h 2743200"/>
                <a:gd name="connsiteX4" fmla="*/ 952500 w 1905000"/>
                <a:gd name="connsiteY4" fmla="*/ 294422 h 2743200"/>
                <a:gd name="connsiteX5" fmla="*/ 317506 w 1905000"/>
                <a:gd name="connsiteY5" fmla="*/ 0 h 2743200"/>
                <a:gd name="connsiteX6" fmla="*/ 1587494 w 1905000"/>
                <a:gd name="connsiteY6" fmla="*/ 0 h 2743200"/>
                <a:gd name="connsiteX7" fmla="*/ 1905000 w 1905000"/>
                <a:gd name="connsiteY7" fmla="*/ 317506 h 2743200"/>
                <a:gd name="connsiteX8" fmla="*/ 1905000 w 1905000"/>
                <a:gd name="connsiteY8" fmla="*/ 2425694 h 2743200"/>
                <a:gd name="connsiteX9" fmla="*/ 1587494 w 1905000"/>
                <a:gd name="connsiteY9" fmla="*/ 2743200 h 2743200"/>
                <a:gd name="connsiteX10" fmla="*/ 317506 w 1905000"/>
                <a:gd name="connsiteY10" fmla="*/ 2743200 h 2743200"/>
                <a:gd name="connsiteX11" fmla="*/ 0 w 1905000"/>
                <a:gd name="connsiteY11" fmla="*/ 2425694 h 2743200"/>
                <a:gd name="connsiteX12" fmla="*/ 0 w 1905000"/>
                <a:gd name="connsiteY12" fmla="*/ 317506 h 2743200"/>
                <a:gd name="connsiteX13" fmla="*/ 317506 w 1905000"/>
                <a:gd name="connsiteY13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0" h="2743200">
                  <a:moveTo>
                    <a:pt x="952500" y="294422"/>
                  </a:moveTo>
                  <a:cubicBezTo>
                    <a:pt x="694735" y="294422"/>
                    <a:pt x="485775" y="503382"/>
                    <a:pt x="485775" y="761147"/>
                  </a:cubicBezTo>
                  <a:cubicBezTo>
                    <a:pt x="485775" y="1018912"/>
                    <a:pt x="694735" y="1227872"/>
                    <a:pt x="952500" y="1227872"/>
                  </a:cubicBezTo>
                  <a:cubicBezTo>
                    <a:pt x="1210265" y="1227872"/>
                    <a:pt x="1419225" y="1018912"/>
                    <a:pt x="1419225" y="761147"/>
                  </a:cubicBezTo>
                  <a:cubicBezTo>
                    <a:pt x="1419225" y="503382"/>
                    <a:pt x="1210265" y="294422"/>
                    <a:pt x="952500" y="294422"/>
                  </a:cubicBezTo>
                  <a:close/>
                  <a:moveTo>
                    <a:pt x="317506" y="0"/>
                  </a:moveTo>
                  <a:lnTo>
                    <a:pt x="1587494" y="0"/>
                  </a:lnTo>
                  <a:cubicBezTo>
                    <a:pt x="1762848" y="0"/>
                    <a:pt x="1905000" y="142152"/>
                    <a:pt x="1905000" y="317506"/>
                  </a:cubicBezTo>
                  <a:lnTo>
                    <a:pt x="1905000" y="2425694"/>
                  </a:lnTo>
                  <a:cubicBezTo>
                    <a:pt x="1905000" y="2601048"/>
                    <a:pt x="1762848" y="2743200"/>
                    <a:pt x="1587494" y="2743200"/>
                  </a:cubicBezTo>
                  <a:lnTo>
                    <a:pt x="317506" y="2743200"/>
                  </a:lnTo>
                  <a:cubicBezTo>
                    <a:pt x="142152" y="2743200"/>
                    <a:pt x="0" y="2601048"/>
                    <a:pt x="0" y="2425694"/>
                  </a:cubicBezTo>
                  <a:lnTo>
                    <a:pt x="0" y="317506"/>
                  </a:lnTo>
                  <a:cubicBezTo>
                    <a:pt x="0" y="142152"/>
                    <a:pt x="142152" y="0"/>
                    <a:pt x="317506" y="0"/>
                  </a:cubicBezTo>
                  <a:close/>
                </a:path>
              </a:pathLst>
            </a:custGeom>
            <a:solidFill>
              <a:srgbClr val="3891A7"/>
            </a:solidFill>
            <a:ln w="19050">
              <a:noFill/>
              <a:round/>
              <a:headEnd/>
              <a:tailEnd/>
            </a:ln>
          </p:spPr>
          <p:txBody>
            <a:bodyPr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</a:bodyPr>
            <a:lstStyle/>
            <a:p>
              <a:pPr marL="0" marR="0" lvl="0" indent="0" algn="ctr" defTabSz="9142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E044B8-8FCE-4F88-8D81-F5F09FE79772}"/>
                </a:ext>
              </a:extLst>
            </p:cNvPr>
            <p:cNvSpPr txBox="1"/>
            <p:nvPr/>
          </p:nvSpPr>
          <p:spPr>
            <a:xfrm>
              <a:off x="1109142" y="4180541"/>
              <a:ext cx="2150631" cy="6566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kern="0" dirty="0">
                  <a:solidFill>
                    <a:prstClr val="white"/>
                  </a:solidFill>
                  <a:latin typeface="Georgia" panose="02040502050405020303" pitchFamily="18" charset="0"/>
                </a:rPr>
                <a:t>SENTIMENT ANALYSIS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 panose="02040502050405020303" pitchFamily="18" charset="0"/>
                </a:rPr>
                <a:t> DAN DAMPAKNYA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 Pro Light" panose="02040302050405020303" pitchFamily="18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C53F086-9CAE-45DA-85C6-1AB9485B29B0}"/>
                </a:ext>
              </a:extLst>
            </p:cNvPr>
            <p:cNvCxnSpPr/>
            <p:nvPr/>
          </p:nvCxnSpPr>
          <p:spPr>
            <a:xfrm>
              <a:off x="1117672" y="3892677"/>
              <a:ext cx="2133569" cy="0"/>
            </a:xfrm>
            <a:prstGeom prst="line">
              <a:avLst/>
            </a:prstGeom>
            <a:noFill/>
            <a:ln w="60325" cap="rnd" cmpd="sng" algn="ctr">
              <a:solidFill>
                <a:sysClr val="window" lastClr="FFFFFF"/>
              </a:solidFill>
              <a:prstDash val="sysDot"/>
              <a:miter lim="800000"/>
            </a:ln>
            <a:effectLst/>
          </p:spPr>
        </p:cxnSp>
        <p:sp>
          <p:nvSpPr>
            <p:cNvPr id="59" name="Freeform 31">
              <a:extLst>
                <a:ext uri="{FF2B5EF4-FFF2-40B4-BE49-F238E27FC236}">
                  <a16:creationId xmlns:a16="http://schemas.microsoft.com/office/drawing/2014/main" id="{AEB2919F-A29F-41F9-AFA0-9D7E4892BAF1}"/>
                </a:ext>
              </a:extLst>
            </p:cNvPr>
            <p:cNvSpPr/>
            <p:nvPr/>
          </p:nvSpPr>
          <p:spPr bwMode="auto">
            <a:xfrm>
              <a:off x="3522171" y="1962305"/>
              <a:ext cx="2539963" cy="3657547"/>
            </a:xfrm>
            <a:custGeom>
              <a:avLst/>
              <a:gdLst>
                <a:gd name="connsiteX0" fmla="*/ 952500 w 1905000"/>
                <a:gd name="connsiteY0" fmla="*/ 294422 h 2743200"/>
                <a:gd name="connsiteX1" fmla="*/ 485775 w 1905000"/>
                <a:gd name="connsiteY1" fmla="*/ 761147 h 2743200"/>
                <a:gd name="connsiteX2" fmla="*/ 952500 w 1905000"/>
                <a:gd name="connsiteY2" fmla="*/ 1227872 h 2743200"/>
                <a:gd name="connsiteX3" fmla="*/ 1419225 w 1905000"/>
                <a:gd name="connsiteY3" fmla="*/ 761147 h 2743200"/>
                <a:gd name="connsiteX4" fmla="*/ 952500 w 1905000"/>
                <a:gd name="connsiteY4" fmla="*/ 294422 h 2743200"/>
                <a:gd name="connsiteX5" fmla="*/ 317506 w 1905000"/>
                <a:gd name="connsiteY5" fmla="*/ 0 h 2743200"/>
                <a:gd name="connsiteX6" fmla="*/ 1587494 w 1905000"/>
                <a:gd name="connsiteY6" fmla="*/ 0 h 2743200"/>
                <a:gd name="connsiteX7" fmla="*/ 1905000 w 1905000"/>
                <a:gd name="connsiteY7" fmla="*/ 317506 h 2743200"/>
                <a:gd name="connsiteX8" fmla="*/ 1905000 w 1905000"/>
                <a:gd name="connsiteY8" fmla="*/ 2425694 h 2743200"/>
                <a:gd name="connsiteX9" fmla="*/ 1587494 w 1905000"/>
                <a:gd name="connsiteY9" fmla="*/ 2743200 h 2743200"/>
                <a:gd name="connsiteX10" fmla="*/ 317506 w 1905000"/>
                <a:gd name="connsiteY10" fmla="*/ 2743200 h 2743200"/>
                <a:gd name="connsiteX11" fmla="*/ 0 w 1905000"/>
                <a:gd name="connsiteY11" fmla="*/ 2425694 h 2743200"/>
                <a:gd name="connsiteX12" fmla="*/ 0 w 1905000"/>
                <a:gd name="connsiteY12" fmla="*/ 317506 h 2743200"/>
                <a:gd name="connsiteX13" fmla="*/ 317506 w 1905000"/>
                <a:gd name="connsiteY13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0" h="2743200">
                  <a:moveTo>
                    <a:pt x="952500" y="294422"/>
                  </a:moveTo>
                  <a:cubicBezTo>
                    <a:pt x="694735" y="294422"/>
                    <a:pt x="485775" y="503382"/>
                    <a:pt x="485775" y="761147"/>
                  </a:cubicBezTo>
                  <a:cubicBezTo>
                    <a:pt x="485775" y="1018912"/>
                    <a:pt x="694735" y="1227872"/>
                    <a:pt x="952500" y="1227872"/>
                  </a:cubicBezTo>
                  <a:cubicBezTo>
                    <a:pt x="1210265" y="1227872"/>
                    <a:pt x="1419225" y="1018912"/>
                    <a:pt x="1419225" y="761147"/>
                  </a:cubicBezTo>
                  <a:cubicBezTo>
                    <a:pt x="1419225" y="503382"/>
                    <a:pt x="1210265" y="294422"/>
                    <a:pt x="952500" y="294422"/>
                  </a:cubicBezTo>
                  <a:close/>
                  <a:moveTo>
                    <a:pt x="317506" y="0"/>
                  </a:moveTo>
                  <a:lnTo>
                    <a:pt x="1587494" y="0"/>
                  </a:lnTo>
                  <a:cubicBezTo>
                    <a:pt x="1762848" y="0"/>
                    <a:pt x="1905000" y="142152"/>
                    <a:pt x="1905000" y="317506"/>
                  </a:cubicBezTo>
                  <a:lnTo>
                    <a:pt x="1905000" y="2425694"/>
                  </a:lnTo>
                  <a:cubicBezTo>
                    <a:pt x="1905000" y="2601048"/>
                    <a:pt x="1762848" y="2743200"/>
                    <a:pt x="1587494" y="2743200"/>
                  </a:cubicBezTo>
                  <a:lnTo>
                    <a:pt x="317506" y="2743200"/>
                  </a:lnTo>
                  <a:cubicBezTo>
                    <a:pt x="142152" y="2743200"/>
                    <a:pt x="0" y="2601048"/>
                    <a:pt x="0" y="2425694"/>
                  </a:cubicBezTo>
                  <a:lnTo>
                    <a:pt x="0" y="317506"/>
                  </a:lnTo>
                  <a:cubicBezTo>
                    <a:pt x="0" y="142152"/>
                    <a:pt x="142152" y="0"/>
                    <a:pt x="317506" y="0"/>
                  </a:cubicBezTo>
                  <a:close/>
                </a:path>
              </a:pathLst>
            </a:custGeom>
            <a:solidFill>
              <a:srgbClr val="FEB80A"/>
            </a:solidFill>
            <a:ln w="19050">
              <a:noFill/>
              <a:round/>
              <a:headEnd/>
              <a:tailEnd/>
            </a:ln>
          </p:spPr>
          <p:txBody>
            <a:bodyPr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</a:bodyPr>
            <a:lstStyle/>
            <a:p>
              <a:pPr marL="0" marR="0" lvl="0" indent="0" algn="ctr" defTabSz="9142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DC79FEA-95E6-4288-819C-2287B2F05ADF}"/>
                </a:ext>
              </a:extLst>
            </p:cNvPr>
            <p:cNvSpPr txBox="1"/>
            <p:nvPr/>
          </p:nvSpPr>
          <p:spPr>
            <a:xfrm>
              <a:off x="3725368" y="4158693"/>
              <a:ext cx="2150631" cy="6566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Georgia" panose="02040502050405020303" pitchFamily="18" charset="0"/>
                </a:rPr>
                <a:t>PEMANFAATAN SENTIMENT ANALYSIS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5C8D56B-DA3C-4D21-A06A-FA92775ADB56}"/>
                </a:ext>
              </a:extLst>
            </p:cNvPr>
            <p:cNvCxnSpPr/>
            <p:nvPr/>
          </p:nvCxnSpPr>
          <p:spPr>
            <a:xfrm>
              <a:off x="3725368" y="3892677"/>
              <a:ext cx="2133569" cy="0"/>
            </a:xfrm>
            <a:prstGeom prst="line">
              <a:avLst/>
            </a:prstGeom>
            <a:noFill/>
            <a:ln w="60325" cap="rnd" cmpd="sng" algn="ctr">
              <a:solidFill>
                <a:sysClr val="window" lastClr="FFFFFF"/>
              </a:solidFill>
              <a:prstDash val="sysDot"/>
              <a:miter lim="800000"/>
            </a:ln>
            <a:effectLst/>
          </p:spPr>
        </p:cxnSp>
        <p:sp>
          <p:nvSpPr>
            <p:cNvPr id="62" name="Freeform 34">
              <a:extLst>
                <a:ext uri="{FF2B5EF4-FFF2-40B4-BE49-F238E27FC236}">
                  <a16:creationId xmlns:a16="http://schemas.microsoft.com/office/drawing/2014/main" id="{D1B48B3C-7C83-44B7-B777-1E7EB60FFE8C}"/>
                </a:ext>
              </a:extLst>
            </p:cNvPr>
            <p:cNvSpPr/>
            <p:nvPr/>
          </p:nvSpPr>
          <p:spPr bwMode="auto">
            <a:xfrm>
              <a:off x="6129866" y="1962305"/>
              <a:ext cx="2539963" cy="3657547"/>
            </a:xfrm>
            <a:custGeom>
              <a:avLst/>
              <a:gdLst>
                <a:gd name="connsiteX0" fmla="*/ 952500 w 1905000"/>
                <a:gd name="connsiteY0" fmla="*/ 294422 h 2743200"/>
                <a:gd name="connsiteX1" fmla="*/ 485775 w 1905000"/>
                <a:gd name="connsiteY1" fmla="*/ 761147 h 2743200"/>
                <a:gd name="connsiteX2" fmla="*/ 952500 w 1905000"/>
                <a:gd name="connsiteY2" fmla="*/ 1227872 h 2743200"/>
                <a:gd name="connsiteX3" fmla="*/ 1419225 w 1905000"/>
                <a:gd name="connsiteY3" fmla="*/ 761147 h 2743200"/>
                <a:gd name="connsiteX4" fmla="*/ 952500 w 1905000"/>
                <a:gd name="connsiteY4" fmla="*/ 294422 h 2743200"/>
                <a:gd name="connsiteX5" fmla="*/ 317506 w 1905000"/>
                <a:gd name="connsiteY5" fmla="*/ 0 h 2743200"/>
                <a:gd name="connsiteX6" fmla="*/ 1587494 w 1905000"/>
                <a:gd name="connsiteY6" fmla="*/ 0 h 2743200"/>
                <a:gd name="connsiteX7" fmla="*/ 1905000 w 1905000"/>
                <a:gd name="connsiteY7" fmla="*/ 317506 h 2743200"/>
                <a:gd name="connsiteX8" fmla="*/ 1905000 w 1905000"/>
                <a:gd name="connsiteY8" fmla="*/ 2425694 h 2743200"/>
                <a:gd name="connsiteX9" fmla="*/ 1587494 w 1905000"/>
                <a:gd name="connsiteY9" fmla="*/ 2743200 h 2743200"/>
                <a:gd name="connsiteX10" fmla="*/ 317506 w 1905000"/>
                <a:gd name="connsiteY10" fmla="*/ 2743200 h 2743200"/>
                <a:gd name="connsiteX11" fmla="*/ 0 w 1905000"/>
                <a:gd name="connsiteY11" fmla="*/ 2425694 h 2743200"/>
                <a:gd name="connsiteX12" fmla="*/ 0 w 1905000"/>
                <a:gd name="connsiteY12" fmla="*/ 317506 h 2743200"/>
                <a:gd name="connsiteX13" fmla="*/ 317506 w 1905000"/>
                <a:gd name="connsiteY13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0" h="2743200">
                  <a:moveTo>
                    <a:pt x="952500" y="294422"/>
                  </a:moveTo>
                  <a:cubicBezTo>
                    <a:pt x="694735" y="294422"/>
                    <a:pt x="485775" y="503382"/>
                    <a:pt x="485775" y="761147"/>
                  </a:cubicBezTo>
                  <a:cubicBezTo>
                    <a:pt x="485775" y="1018912"/>
                    <a:pt x="694735" y="1227872"/>
                    <a:pt x="952500" y="1227872"/>
                  </a:cubicBezTo>
                  <a:cubicBezTo>
                    <a:pt x="1210265" y="1227872"/>
                    <a:pt x="1419225" y="1018912"/>
                    <a:pt x="1419225" y="761147"/>
                  </a:cubicBezTo>
                  <a:cubicBezTo>
                    <a:pt x="1419225" y="503382"/>
                    <a:pt x="1210265" y="294422"/>
                    <a:pt x="952500" y="294422"/>
                  </a:cubicBezTo>
                  <a:close/>
                  <a:moveTo>
                    <a:pt x="317506" y="0"/>
                  </a:moveTo>
                  <a:lnTo>
                    <a:pt x="1587494" y="0"/>
                  </a:lnTo>
                  <a:cubicBezTo>
                    <a:pt x="1762848" y="0"/>
                    <a:pt x="1905000" y="142152"/>
                    <a:pt x="1905000" y="317506"/>
                  </a:cubicBezTo>
                  <a:lnTo>
                    <a:pt x="1905000" y="2425694"/>
                  </a:lnTo>
                  <a:cubicBezTo>
                    <a:pt x="1905000" y="2601048"/>
                    <a:pt x="1762848" y="2743200"/>
                    <a:pt x="1587494" y="2743200"/>
                  </a:cubicBezTo>
                  <a:lnTo>
                    <a:pt x="317506" y="2743200"/>
                  </a:lnTo>
                  <a:cubicBezTo>
                    <a:pt x="142152" y="2743200"/>
                    <a:pt x="0" y="2601048"/>
                    <a:pt x="0" y="2425694"/>
                  </a:cubicBezTo>
                  <a:lnTo>
                    <a:pt x="0" y="317506"/>
                  </a:lnTo>
                  <a:cubicBezTo>
                    <a:pt x="0" y="142152"/>
                    <a:pt x="142152" y="0"/>
                    <a:pt x="317506" y="0"/>
                  </a:cubicBezTo>
                  <a:close/>
                </a:path>
              </a:pathLst>
            </a:custGeom>
            <a:solidFill>
              <a:srgbClr val="C32D2E"/>
            </a:solidFill>
            <a:ln w="19050">
              <a:noFill/>
              <a:round/>
              <a:headEnd/>
              <a:tailEnd/>
            </a:ln>
          </p:spPr>
          <p:txBody>
            <a:bodyPr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</a:bodyPr>
            <a:lstStyle/>
            <a:p>
              <a:pPr marL="0" marR="0" lvl="0" indent="0" algn="ctr" defTabSz="9142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E3938D9-7BEB-45FE-A9B6-76462EF0D9E7}"/>
                </a:ext>
              </a:extLst>
            </p:cNvPr>
            <p:cNvSpPr txBox="1"/>
            <p:nvPr/>
          </p:nvSpPr>
          <p:spPr>
            <a:xfrm>
              <a:off x="6333063" y="4158693"/>
              <a:ext cx="2150631" cy="8755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 panose="02040502050405020303" pitchFamily="18" charset="0"/>
                </a:rPr>
                <a:t>MACHINE LEARNING UNTUK MENGOLAH DATA SENTIMENT 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 Pro Light" panose="02040302050405020303" pitchFamily="18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6D339B0-E8DD-4B16-AA03-6B675A6816C0}"/>
                </a:ext>
              </a:extLst>
            </p:cNvPr>
            <p:cNvCxnSpPr/>
            <p:nvPr/>
          </p:nvCxnSpPr>
          <p:spPr>
            <a:xfrm>
              <a:off x="6333063" y="3892677"/>
              <a:ext cx="2133569" cy="0"/>
            </a:xfrm>
            <a:prstGeom prst="line">
              <a:avLst/>
            </a:prstGeom>
            <a:noFill/>
            <a:ln w="60325" cap="rnd" cmpd="sng" algn="ctr">
              <a:solidFill>
                <a:sysClr val="window" lastClr="FFFFFF"/>
              </a:solidFill>
              <a:prstDash val="sysDot"/>
              <a:miter lim="800000"/>
            </a:ln>
            <a:effectLst/>
          </p:spPr>
        </p:cxnSp>
        <p:sp>
          <p:nvSpPr>
            <p:cNvPr id="65" name="Freeform 38">
              <a:extLst>
                <a:ext uri="{FF2B5EF4-FFF2-40B4-BE49-F238E27FC236}">
                  <a16:creationId xmlns:a16="http://schemas.microsoft.com/office/drawing/2014/main" id="{E60F7855-E9BA-4B97-BFAE-16506E8E675B}"/>
                </a:ext>
              </a:extLst>
            </p:cNvPr>
            <p:cNvSpPr/>
            <p:nvPr/>
          </p:nvSpPr>
          <p:spPr bwMode="auto">
            <a:xfrm>
              <a:off x="8737562" y="1962305"/>
              <a:ext cx="2539963" cy="3657547"/>
            </a:xfrm>
            <a:custGeom>
              <a:avLst/>
              <a:gdLst>
                <a:gd name="connsiteX0" fmla="*/ 952500 w 1905000"/>
                <a:gd name="connsiteY0" fmla="*/ 294422 h 2743200"/>
                <a:gd name="connsiteX1" fmla="*/ 485775 w 1905000"/>
                <a:gd name="connsiteY1" fmla="*/ 761147 h 2743200"/>
                <a:gd name="connsiteX2" fmla="*/ 952500 w 1905000"/>
                <a:gd name="connsiteY2" fmla="*/ 1227872 h 2743200"/>
                <a:gd name="connsiteX3" fmla="*/ 1419225 w 1905000"/>
                <a:gd name="connsiteY3" fmla="*/ 761147 h 2743200"/>
                <a:gd name="connsiteX4" fmla="*/ 952500 w 1905000"/>
                <a:gd name="connsiteY4" fmla="*/ 294422 h 2743200"/>
                <a:gd name="connsiteX5" fmla="*/ 317506 w 1905000"/>
                <a:gd name="connsiteY5" fmla="*/ 0 h 2743200"/>
                <a:gd name="connsiteX6" fmla="*/ 1587494 w 1905000"/>
                <a:gd name="connsiteY6" fmla="*/ 0 h 2743200"/>
                <a:gd name="connsiteX7" fmla="*/ 1905000 w 1905000"/>
                <a:gd name="connsiteY7" fmla="*/ 317506 h 2743200"/>
                <a:gd name="connsiteX8" fmla="*/ 1905000 w 1905000"/>
                <a:gd name="connsiteY8" fmla="*/ 2425694 h 2743200"/>
                <a:gd name="connsiteX9" fmla="*/ 1587494 w 1905000"/>
                <a:gd name="connsiteY9" fmla="*/ 2743200 h 2743200"/>
                <a:gd name="connsiteX10" fmla="*/ 317506 w 1905000"/>
                <a:gd name="connsiteY10" fmla="*/ 2743200 h 2743200"/>
                <a:gd name="connsiteX11" fmla="*/ 0 w 1905000"/>
                <a:gd name="connsiteY11" fmla="*/ 2425694 h 2743200"/>
                <a:gd name="connsiteX12" fmla="*/ 0 w 1905000"/>
                <a:gd name="connsiteY12" fmla="*/ 317506 h 2743200"/>
                <a:gd name="connsiteX13" fmla="*/ 317506 w 1905000"/>
                <a:gd name="connsiteY13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05000" h="2743200">
                  <a:moveTo>
                    <a:pt x="952500" y="294422"/>
                  </a:moveTo>
                  <a:cubicBezTo>
                    <a:pt x="694735" y="294422"/>
                    <a:pt x="485775" y="503382"/>
                    <a:pt x="485775" y="761147"/>
                  </a:cubicBezTo>
                  <a:cubicBezTo>
                    <a:pt x="485775" y="1018912"/>
                    <a:pt x="694735" y="1227872"/>
                    <a:pt x="952500" y="1227872"/>
                  </a:cubicBezTo>
                  <a:cubicBezTo>
                    <a:pt x="1210265" y="1227872"/>
                    <a:pt x="1419225" y="1018912"/>
                    <a:pt x="1419225" y="761147"/>
                  </a:cubicBezTo>
                  <a:cubicBezTo>
                    <a:pt x="1419225" y="503382"/>
                    <a:pt x="1210265" y="294422"/>
                    <a:pt x="952500" y="294422"/>
                  </a:cubicBezTo>
                  <a:close/>
                  <a:moveTo>
                    <a:pt x="317506" y="0"/>
                  </a:moveTo>
                  <a:lnTo>
                    <a:pt x="1587494" y="0"/>
                  </a:lnTo>
                  <a:cubicBezTo>
                    <a:pt x="1762848" y="0"/>
                    <a:pt x="1905000" y="142152"/>
                    <a:pt x="1905000" y="317506"/>
                  </a:cubicBezTo>
                  <a:lnTo>
                    <a:pt x="1905000" y="2425694"/>
                  </a:lnTo>
                  <a:cubicBezTo>
                    <a:pt x="1905000" y="2601048"/>
                    <a:pt x="1762848" y="2743200"/>
                    <a:pt x="1587494" y="2743200"/>
                  </a:cubicBezTo>
                  <a:lnTo>
                    <a:pt x="317506" y="2743200"/>
                  </a:lnTo>
                  <a:cubicBezTo>
                    <a:pt x="142152" y="2743200"/>
                    <a:pt x="0" y="2601048"/>
                    <a:pt x="0" y="2425694"/>
                  </a:cubicBezTo>
                  <a:lnTo>
                    <a:pt x="0" y="317506"/>
                  </a:lnTo>
                  <a:cubicBezTo>
                    <a:pt x="0" y="142152"/>
                    <a:pt x="142152" y="0"/>
                    <a:pt x="317506" y="0"/>
                  </a:cubicBezTo>
                  <a:close/>
                </a:path>
              </a:pathLst>
            </a:custGeom>
            <a:solidFill>
              <a:srgbClr val="00B050"/>
            </a:solidFill>
            <a:ln w="19050">
              <a:noFill/>
              <a:round/>
              <a:headEnd/>
              <a:tailEnd/>
            </a:ln>
          </p:spPr>
          <p:txBody>
            <a:bodyPr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</a:bodyPr>
            <a:lstStyle/>
            <a:p>
              <a:pPr marL="0" marR="0" lvl="0" indent="0" algn="ctr" defTabSz="9142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Light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4217D70-9B14-43AC-BFFF-3B7C006AA6F2}"/>
                </a:ext>
              </a:extLst>
            </p:cNvPr>
            <p:cNvSpPr txBox="1"/>
            <p:nvPr/>
          </p:nvSpPr>
          <p:spPr>
            <a:xfrm>
              <a:off x="8932229" y="4180541"/>
              <a:ext cx="2150631" cy="65667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eorgia" panose="02040502050405020303" pitchFamily="18" charset="0"/>
                </a:rPr>
                <a:t>STUDI KASUS SENTIMENT ANALYSIS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 Pro Light" panose="02040302050405020303" pitchFamily="18" charset="0"/>
              </a:endParaRP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32457D5-5747-4FA0-AAFC-8E89044D1C3F}"/>
                </a:ext>
              </a:extLst>
            </p:cNvPr>
            <p:cNvCxnSpPr/>
            <p:nvPr/>
          </p:nvCxnSpPr>
          <p:spPr>
            <a:xfrm>
              <a:off x="8940759" y="3892677"/>
              <a:ext cx="2133569" cy="0"/>
            </a:xfrm>
            <a:prstGeom prst="line">
              <a:avLst/>
            </a:prstGeom>
            <a:noFill/>
            <a:ln w="60325" cap="rnd" cmpd="sng" algn="ctr">
              <a:solidFill>
                <a:sysClr val="window" lastClr="FFFFFF"/>
              </a:solidFill>
              <a:prstDash val="sysDot"/>
              <a:miter lim="800000"/>
            </a:ln>
            <a:effectLst/>
          </p:spPr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7D8D4A0-E644-4DCD-B478-FE43DFFD187C}"/>
              </a:ext>
            </a:extLst>
          </p:cNvPr>
          <p:cNvGrpSpPr/>
          <p:nvPr/>
        </p:nvGrpSpPr>
        <p:grpSpPr>
          <a:xfrm>
            <a:off x="9118599" y="5887027"/>
            <a:ext cx="3446346" cy="1136073"/>
            <a:chOff x="-1" y="5721929"/>
            <a:chExt cx="3446346" cy="1136073"/>
          </a:xfrm>
        </p:grpSpPr>
        <p:sp>
          <p:nvSpPr>
            <p:cNvPr id="85" name="Google Shape;1105;p59">
              <a:extLst>
                <a:ext uri="{FF2B5EF4-FFF2-40B4-BE49-F238E27FC236}">
                  <a16:creationId xmlns:a16="http://schemas.microsoft.com/office/drawing/2014/main" id="{EE71B0E0-78DE-4F76-8DED-E1C451D490F0}"/>
                </a:ext>
              </a:extLst>
            </p:cNvPr>
            <p:cNvSpPr/>
            <p:nvPr/>
          </p:nvSpPr>
          <p:spPr>
            <a:xfrm rot="10800000">
              <a:off x="1707886" y="6203866"/>
              <a:ext cx="1738459" cy="654133"/>
            </a:xfrm>
            <a:custGeom>
              <a:avLst/>
              <a:gdLst/>
              <a:ahLst/>
              <a:cxnLst/>
              <a:rect l="l" t="t" r="r" b="b"/>
              <a:pathLst>
                <a:path w="88992" h="55128" extrusionOk="0">
                  <a:moveTo>
                    <a:pt x="11465" y="1"/>
                  </a:moveTo>
                  <a:cubicBezTo>
                    <a:pt x="13702" y="4055"/>
                    <a:pt x="15227" y="8514"/>
                    <a:pt x="15178" y="13119"/>
                  </a:cubicBezTo>
                  <a:cubicBezTo>
                    <a:pt x="15178" y="14546"/>
                    <a:pt x="14919" y="15957"/>
                    <a:pt x="14416" y="17287"/>
                  </a:cubicBezTo>
                  <a:cubicBezTo>
                    <a:pt x="13897" y="18600"/>
                    <a:pt x="13070" y="19719"/>
                    <a:pt x="11870" y="20400"/>
                  </a:cubicBezTo>
                  <a:cubicBezTo>
                    <a:pt x="10654" y="21081"/>
                    <a:pt x="9308" y="21211"/>
                    <a:pt x="7913" y="21340"/>
                  </a:cubicBezTo>
                  <a:cubicBezTo>
                    <a:pt x="6535" y="21486"/>
                    <a:pt x="5141" y="21584"/>
                    <a:pt x="3908" y="22184"/>
                  </a:cubicBezTo>
                  <a:cubicBezTo>
                    <a:pt x="16" y="24081"/>
                    <a:pt x="0" y="30178"/>
                    <a:pt x="3033" y="33275"/>
                  </a:cubicBezTo>
                  <a:cubicBezTo>
                    <a:pt x="4541" y="34832"/>
                    <a:pt x="6486" y="35772"/>
                    <a:pt x="8562" y="36291"/>
                  </a:cubicBezTo>
                  <a:cubicBezTo>
                    <a:pt x="10385" y="36591"/>
                    <a:pt x="12287" y="36754"/>
                    <a:pt x="14208" y="36754"/>
                  </a:cubicBezTo>
                  <a:cubicBezTo>
                    <a:pt x="21311" y="36754"/>
                    <a:pt x="28661" y="34527"/>
                    <a:pt x="33129" y="28783"/>
                  </a:cubicBezTo>
                  <a:cubicBezTo>
                    <a:pt x="36582" y="24729"/>
                    <a:pt x="36988" y="19265"/>
                    <a:pt x="40636" y="15211"/>
                  </a:cubicBezTo>
                  <a:cubicBezTo>
                    <a:pt x="42878" y="12970"/>
                    <a:pt x="45999" y="11993"/>
                    <a:pt x="49138" y="11993"/>
                  </a:cubicBezTo>
                  <a:cubicBezTo>
                    <a:pt x="49973" y="11993"/>
                    <a:pt x="50809" y="12062"/>
                    <a:pt x="51630" y="12195"/>
                  </a:cubicBezTo>
                  <a:cubicBezTo>
                    <a:pt x="52895" y="12373"/>
                    <a:pt x="54128" y="12681"/>
                    <a:pt x="55328" y="13087"/>
                  </a:cubicBezTo>
                  <a:cubicBezTo>
                    <a:pt x="58927" y="14335"/>
                    <a:pt x="62171" y="16622"/>
                    <a:pt x="64246" y="19800"/>
                  </a:cubicBezTo>
                  <a:cubicBezTo>
                    <a:pt x="65284" y="21405"/>
                    <a:pt x="65997" y="23189"/>
                    <a:pt x="66338" y="25070"/>
                  </a:cubicBezTo>
                  <a:cubicBezTo>
                    <a:pt x="67992" y="30599"/>
                    <a:pt x="64133" y="34653"/>
                    <a:pt x="62106" y="39323"/>
                  </a:cubicBezTo>
                  <a:cubicBezTo>
                    <a:pt x="60890" y="42567"/>
                    <a:pt x="62316" y="45810"/>
                    <a:pt x="64749" y="48242"/>
                  </a:cubicBezTo>
                  <a:cubicBezTo>
                    <a:pt x="70285" y="53599"/>
                    <a:pt x="77889" y="55127"/>
                    <a:pt x="85232" y="55127"/>
                  </a:cubicBezTo>
                  <a:cubicBezTo>
                    <a:pt x="86491" y="55127"/>
                    <a:pt x="87743" y="55082"/>
                    <a:pt x="88975" y="55004"/>
                  </a:cubicBezTo>
                  <a:lnTo>
                    <a:pt x="88991" y="55004"/>
                  </a:lnTo>
                  <a:lnTo>
                    <a:pt x="88991" y="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02;p59">
              <a:extLst>
                <a:ext uri="{FF2B5EF4-FFF2-40B4-BE49-F238E27FC236}">
                  <a16:creationId xmlns:a16="http://schemas.microsoft.com/office/drawing/2014/main" id="{4F5FE331-65A1-4D69-BCA0-26B1FE6A1402}"/>
                </a:ext>
              </a:extLst>
            </p:cNvPr>
            <p:cNvSpPr/>
            <p:nvPr/>
          </p:nvSpPr>
          <p:spPr>
            <a:xfrm rot="5400000">
              <a:off x="436417" y="5285511"/>
              <a:ext cx="1136073" cy="2008909"/>
            </a:xfrm>
            <a:custGeom>
              <a:avLst/>
              <a:gdLst/>
              <a:ahLst/>
              <a:cxnLst/>
              <a:rect l="l" t="t" r="r" b="b"/>
              <a:pathLst>
                <a:path w="55880" h="101348" extrusionOk="0">
                  <a:moveTo>
                    <a:pt x="25848" y="1"/>
                  </a:moveTo>
                  <a:cubicBezTo>
                    <a:pt x="24778" y="2044"/>
                    <a:pt x="24016" y="4233"/>
                    <a:pt x="23594" y="6503"/>
                  </a:cubicBezTo>
                  <a:cubicBezTo>
                    <a:pt x="22102" y="14870"/>
                    <a:pt x="26140" y="23238"/>
                    <a:pt x="26205" y="31718"/>
                  </a:cubicBezTo>
                  <a:cubicBezTo>
                    <a:pt x="26221" y="34507"/>
                    <a:pt x="25799" y="37378"/>
                    <a:pt x="24437" y="39875"/>
                  </a:cubicBezTo>
                  <a:cubicBezTo>
                    <a:pt x="22037" y="44318"/>
                    <a:pt x="17059" y="47058"/>
                    <a:pt x="11968" y="48534"/>
                  </a:cubicBezTo>
                  <a:cubicBezTo>
                    <a:pt x="9097" y="49377"/>
                    <a:pt x="5984" y="49961"/>
                    <a:pt x="3746" y="51826"/>
                  </a:cubicBezTo>
                  <a:cubicBezTo>
                    <a:pt x="0" y="54971"/>
                    <a:pt x="130" y="60663"/>
                    <a:pt x="2173" y="64976"/>
                  </a:cubicBezTo>
                  <a:cubicBezTo>
                    <a:pt x="4622" y="70165"/>
                    <a:pt x="9308" y="74300"/>
                    <a:pt x="14740" y="76862"/>
                  </a:cubicBezTo>
                  <a:cubicBezTo>
                    <a:pt x="20156" y="79424"/>
                    <a:pt x="26286" y="80478"/>
                    <a:pt x="32367" y="80576"/>
                  </a:cubicBezTo>
                  <a:cubicBezTo>
                    <a:pt x="34572" y="80608"/>
                    <a:pt x="36891" y="80559"/>
                    <a:pt x="38804" y="81565"/>
                  </a:cubicBezTo>
                  <a:cubicBezTo>
                    <a:pt x="40701" y="82586"/>
                    <a:pt x="41837" y="84483"/>
                    <a:pt x="42745" y="86364"/>
                  </a:cubicBezTo>
                  <a:cubicBezTo>
                    <a:pt x="45015" y="91051"/>
                    <a:pt x="46361" y="96142"/>
                    <a:pt x="46734" y="101348"/>
                  </a:cubicBezTo>
                  <a:lnTo>
                    <a:pt x="55879" y="101348"/>
                  </a:lnTo>
                  <a:lnTo>
                    <a:pt x="55879" y="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Title 1">
            <a:extLst>
              <a:ext uri="{FF2B5EF4-FFF2-40B4-BE49-F238E27FC236}">
                <a16:creationId xmlns:a16="http://schemas.microsoft.com/office/drawing/2014/main" id="{36F81676-93AE-4694-B886-43418C0DD4DB}"/>
              </a:ext>
            </a:extLst>
          </p:cNvPr>
          <p:cNvSpPr txBox="1">
            <a:spLocks/>
          </p:cNvSpPr>
          <p:nvPr/>
        </p:nvSpPr>
        <p:spPr>
          <a:xfrm>
            <a:off x="2240960" y="520067"/>
            <a:ext cx="7638770" cy="95175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ID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Google Shape;8787;p78">
            <a:extLst>
              <a:ext uri="{FF2B5EF4-FFF2-40B4-BE49-F238E27FC236}">
                <a16:creationId xmlns:a16="http://schemas.microsoft.com/office/drawing/2014/main" id="{11C93DD2-1FD1-4740-AA02-7BB9D7622347}"/>
              </a:ext>
            </a:extLst>
          </p:cNvPr>
          <p:cNvSpPr/>
          <p:nvPr/>
        </p:nvSpPr>
        <p:spPr>
          <a:xfrm>
            <a:off x="9780118" y="2470003"/>
            <a:ext cx="868044" cy="672372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4" name="Google Shape;8595;p78">
            <a:extLst>
              <a:ext uri="{FF2B5EF4-FFF2-40B4-BE49-F238E27FC236}">
                <a16:creationId xmlns:a16="http://schemas.microsoft.com/office/drawing/2014/main" id="{71FD1728-D7E4-4AB3-9CA1-2711549F169A}"/>
              </a:ext>
            </a:extLst>
          </p:cNvPr>
          <p:cNvGrpSpPr/>
          <p:nvPr/>
        </p:nvGrpSpPr>
        <p:grpSpPr>
          <a:xfrm>
            <a:off x="1530045" y="2377132"/>
            <a:ext cx="860348" cy="830346"/>
            <a:chOff x="-5971525" y="3273750"/>
            <a:chExt cx="292250" cy="290650"/>
          </a:xfrm>
          <a:solidFill>
            <a:srgbClr val="3891A7"/>
          </a:solidFill>
        </p:grpSpPr>
        <p:sp>
          <p:nvSpPr>
            <p:cNvPr id="95" name="Google Shape;8596;p78">
              <a:extLst>
                <a:ext uri="{FF2B5EF4-FFF2-40B4-BE49-F238E27FC236}">
                  <a16:creationId xmlns:a16="http://schemas.microsoft.com/office/drawing/2014/main" id="{497EA8E9-16B5-4387-A42E-18EAB2568A3B}"/>
                </a:ext>
              </a:extLst>
            </p:cNvPr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597;p78">
              <a:extLst>
                <a:ext uri="{FF2B5EF4-FFF2-40B4-BE49-F238E27FC236}">
                  <a16:creationId xmlns:a16="http://schemas.microsoft.com/office/drawing/2014/main" id="{6233120B-4501-4419-BDA6-B6F501D31406}"/>
                </a:ext>
              </a:extLst>
            </p:cNvPr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8638;p78">
            <a:extLst>
              <a:ext uri="{FF2B5EF4-FFF2-40B4-BE49-F238E27FC236}">
                <a16:creationId xmlns:a16="http://schemas.microsoft.com/office/drawing/2014/main" id="{A0048CCA-0619-4997-B1AF-E3D037BAD2BB}"/>
              </a:ext>
            </a:extLst>
          </p:cNvPr>
          <p:cNvGrpSpPr/>
          <p:nvPr/>
        </p:nvGrpSpPr>
        <p:grpSpPr>
          <a:xfrm>
            <a:off x="4308073" y="2436469"/>
            <a:ext cx="920544" cy="751619"/>
            <a:chOff x="-5611575" y="3272950"/>
            <a:chExt cx="294600" cy="291450"/>
          </a:xfrm>
          <a:solidFill>
            <a:srgbClr val="FEB80A"/>
          </a:solidFill>
        </p:grpSpPr>
        <p:sp>
          <p:nvSpPr>
            <p:cNvPr id="98" name="Google Shape;8639;p78">
              <a:extLst>
                <a:ext uri="{FF2B5EF4-FFF2-40B4-BE49-F238E27FC236}">
                  <a16:creationId xmlns:a16="http://schemas.microsoft.com/office/drawing/2014/main" id="{071A3CDE-01DA-4A1F-97C2-0C4C2BD8E198}"/>
                </a:ext>
              </a:extLst>
            </p:cNvPr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640;p78">
              <a:extLst>
                <a:ext uri="{FF2B5EF4-FFF2-40B4-BE49-F238E27FC236}">
                  <a16:creationId xmlns:a16="http://schemas.microsoft.com/office/drawing/2014/main" id="{80898045-19B7-4CB7-B62D-C13A14E202B0}"/>
                </a:ext>
              </a:extLst>
            </p:cNvPr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641;p78">
              <a:extLst>
                <a:ext uri="{FF2B5EF4-FFF2-40B4-BE49-F238E27FC236}">
                  <a16:creationId xmlns:a16="http://schemas.microsoft.com/office/drawing/2014/main" id="{39B521E1-475D-479C-9B5F-4AAB9CE651FF}"/>
                </a:ext>
              </a:extLst>
            </p:cNvPr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642;p78">
              <a:extLst>
                <a:ext uri="{FF2B5EF4-FFF2-40B4-BE49-F238E27FC236}">
                  <a16:creationId xmlns:a16="http://schemas.microsoft.com/office/drawing/2014/main" id="{9BBF9BE7-A5E7-463B-8251-CCCBF2E84162}"/>
                </a:ext>
              </a:extLst>
            </p:cNvPr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643;p78">
              <a:extLst>
                <a:ext uri="{FF2B5EF4-FFF2-40B4-BE49-F238E27FC236}">
                  <a16:creationId xmlns:a16="http://schemas.microsoft.com/office/drawing/2014/main" id="{457A619F-7F24-495B-AA2D-801BBA543496}"/>
                </a:ext>
              </a:extLst>
            </p:cNvPr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8665;p78">
            <a:extLst>
              <a:ext uri="{FF2B5EF4-FFF2-40B4-BE49-F238E27FC236}">
                <a16:creationId xmlns:a16="http://schemas.microsoft.com/office/drawing/2014/main" id="{BE26BF44-EAF8-4A0D-A93C-AC7C203B2D01}"/>
              </a:ext>
            </a:extLst>
          </p:cNvPr>
          <p:cNvGrpSpPr/>
          <p:nvPr/>
        </p:nvGrpSpPr>
        <p:grpSpPr>
          <a:xfrm>
            <a:off x="7170645" y="2436469"/>
            <a:ext cx="698737" cy="739507"/>
            <a:chOff x="-3771675" y="3971775"/>
            <a:chExt cx="291300" cy="292025"/>
          </a:xfrm>
          <a:solidFill>
            <a:srgbClr val="C32D2E"/>
          </a:solidFill>
        </p:grpSpPr>
        <p:sp>
          <p:nvSpPr>
            <p:cNvPr id="104" name="Google Shape;8666;p78">
              <a:extLst>
                <a:ext uri="{FF2B5EF4-FFF2-40B4-BE49-F238E27FC236}">
                  <a16:creationId xmlns:a16="http://schemas.microsoft.com/office/drawing/2014/main" id="{6120614B-99CB-4827-8F1F-B7C713207303}"/>
                </a:ext>
              </a:extLst>
            </p:cNvPr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667;p78">
              <a:extLst>
                <a:ext uri="{FF2B5EF4-FFF2-40B4-BE49-F238E27FC236}">
                  <a16:creationId xmlns:a16="http://schemas.microsoft.com/office/drawing/2014/main" id="{6AAC3DA7-EE21-4306-A7F0-5184006D5760}"/>
                </a:ext>
              </a:extLst>
            </p:cNvPr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668;p78">
              <a:extLst>
                <a:ext uri="{FF2B5EF4-FFF2-40B4-BE49-F238E27FC236}">
                  <a16:creationId xmlns:a16="http://schemas.microsoft.com/office/drawing/2014/main" id="{715BB89B-7A0D-4F60-8EDB-B8FAA673AFEF}"/>
                </a:ext>
              </a:extLst>
            </p:cNvPr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669;p78">
              <a:extLst>
                <a:ext uri="{FF2B5EF4-FFF2-40B4-BE49-F238E27FC236}">
                  <a16:creationId xmlns:a16="http://schemas.microsoft.com/office/drawing/2014/main" id="{C031EF44-77D1-417E-B1AC-A095480EC3D8}"/>
                </a:ext>
              </a:extLst>
            </p:cNvPr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670;p78">
              <a:extLst>
                <a:ext uri="{FF2B5EF4-FFF2-40B4-BE49-F238E27FC236}">
                  <a16:creationId xmlns:a16="http://schemas.microsoft.com/office/drawing/2014/main" id="{7CD11DAB-13DF-4EC5-BFB2-22B31DF72501}"/>
                </a:ext>
              </a:extLst>
            </p:cNvPr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9427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4E4D-DEB7-4D16-B271-3DAEEBDD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77" y="245658"/>
            <a:ext cx="4498345" cy="88740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DAFTAR PUSTAKA</a:t>
            </a:r>
            <a:endParaRPr lang="en-ID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D48565-1D67-4B2F-BD92-B6D8050CA9F4}"/>
              </a:ext>
            </a:extLst>
          </p:cNvPr>
          <p:cNvSpPr txBox="1"/>
          <p:nvPr/>
        </p:nvSpPr>
        <p:spPr>
          <a:xfrm>
            <a:off x="189677" y="1904271"/>
            <a:ext cx="116019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nb-NO" sz="2000" dirty="0">
                <a:latin typeface="Arial" panose="020B0604020202020204" pitchFamily="34" charset="0"/>
                <a:cs typeface="Arial" panose="020B0604020202020204" pitchFamily="34" charset="0"/>
              </a:rPr>
              <a:t>Adi, S. et al. (2018) ‘Survei: Topik Dan Tren Analisis Sentimen Pada Media Online’, Seminar Nasional Teknologi dan Multimedia, pp. 55–60.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Ahadi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, A. et al. (2022) ‘Text Mining in Education—A Bibliometrics-Based Systematic Review’, Education Sciences, 12(3), p. 210.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: 10.3390/educsci12030210.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Çelik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, Ö. (2018) ‘A Research on Machine Learning Methods and Its Applications’, Journal of Educational Technology and Online Learning, (January).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: 10.31681/jetol.457046.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Ishak, A. et al. (2020) ‘Orange Software Usage in Data Mining Classification Method on the Dataset Lenses’, IOP Conference Series: Materials Science and Engineering, 1003(1).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: 10.1088/1757-899X/1003/1/012113.</a:t>
            </a:r>
            <a:endParaRPr lang="nb-NO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nb-NO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1098;p59">
            <a:extLst>
              <a:ext uri="{FF2B5EF4-FFF2-40B4-BE49-F238E27FC236}">
                <a16:creationId xmlns:a16="http://schemas.microsoft.com/office/drawing/2014/main" id="{EF938ACB-49DE-4751-A6B1-8A0DC508C007}"/>
              </a:ext>
            </a:extLst>
          </p:cNvPr>
          <p:cNvSpPr/>
          <p:nvPr/>
        </p:nvSpPr>
        <p:spPr>
          <a:xfrm>
            <a:off x="-672892" y="5382146"/>
            <a:ext cx="2949983" cy="1723273"/>
          </a:xfrm>
          <a:custGeom>
            <a:avLst/>
            <a:gdLst/>
            <a:ahLst/>
            <a:cxnLst/>
            <a:rect l="l" t="t" r="r" b="b"/>
            <a:pathLst>
              <a:path w="103529" h="68026" extrusionOk="0">
                <a:moveTo>
                  <a:pt x="15325" y="9145"/>
                </a:moveTo>
                <a:lnTo>
                  <a:pt x="15325" y="10453"/>
                </a:lnTo>
                <a:cubicBezTo>
                  <a:pt x="15325" y="10168"/>
                  <a:pt x="15334" y="9889"/>
                  <a:pt x="15352" y="9616"/>
                </a:cubicBezTo>
                <a:lnTo>
                  <a:pt x="15352" y="9616"/>
                </a:lnTo>
                <a:cubicBezTo>
                  <a:pt x="15344" y="9459"/>
                  <a:pt x="15335" y="9301"/>
                  <a:pt x="15325" y="9145"/>
                </a:cubicBezTo>
                <a:close/>
                <a:moveTo>
                  <a:pt x="25933" y="1"/>
                </a:moveTo>
                <a:cubicBezTo>
                  <a:pt x="20655" y="1"/>
                  <a:pt x="15752" y="3338"/>
                  <a:pt x="15352" y="9616"/>
                </a:cubicBezTo>
                <a:lnTo>
                  <a:pt x="15352" y="9616"/>
                </a:lnTo>
                <a:cubicBezTo>
                  <a:pt x="16370" y="30287"/>
                  <a:pt x="1" y="55899"/>
                  <a:pt x="30238" y="62980"/>
                </a:cubicBezTo>
                <a:cubicBezTo>
                  <a:pt x="39958" y="65087"/>
                  <a:pt x="55725" y="68025"/>
                  <a:pt x="69660" y="68025"/>
                </a:cubicBezTo>
                <a:cubicBezTo>
                  <a:pt x="77121" y="68025"/>
                  <a:pt x="84057" y="67183"/>
                  <a:pt x="89258" y="64918"/>
                </a:cubicBezTo>
                <a:cubicBezTo>
                  <a:pt x="97689" y="61684"/>
                  <a:pt x="103528" y="52598"/>
                  <a:pt x="98986" y="42870"/>
                </a:cubicBezTo>
                <a:cubicBezTo>
                  <a:pt x="96753" y="38405"/>
                  <a:pt x="94734" y="37161"/>
                  <a:pt x="92433" y="37161"/>
                </a:cubicBezTo>
                <a:cubicBezTo>
                  <a:pt x="89538" y="37161"/>
                  <a:pt x="86196" y="39129"/>
                  <a:pt x="81420" y="39129"/>
                </a:cubicBezTo>
                <a:cubicBezTo>
                  <a:pt x="81174" y="39129"/>
                  <a:pt x="80925" y="39124"/>
                  <a:pt x="80672" y="39113"/>
                </a:cubicBezTo>
                <a:cubicBezTo>
                  <a:pt x="68423" y="38601"/>
                  <a:pt x="73691" y="32501"/>
                  <a:pt x="67852" y="25365"/>
                </a:cubicBezTo>
                <a:cubicBezTo>
                  <a:pt x="65767" y="22577"/>
                  <a:pt x="63263" y="21867"/>
                  <a:pt x="60522" y="21867"/>
                </a:cubicBezTo>
                <a:cubicBezTo>
                  <a:pt x="57678" y="21867"/>
                  <a:pt x="54577" y="22632"/>
                  <a:pt x="51420" y="22632"/>
                </a:cubicBezTo>
                <a:cubicBezTo>
                  <a:pt x="49120" y="22632"/>
                  <a:pt x="46790" y="22226"/>
                  <a:pt x="44508" y="20823"/>
                </a:cubicBezTo>
                <a:cubicBezTo>
                  <a:pt x="37373" y="16292"/>
                  <a:pt x="39965" y="6552"/>
                  <a:pt x="32842" y="2021"/>
                </a:cubicBezTo>
                <a:cubicBezTo>
                  <a:pt x="30708" y="662"/>
                  <a:pt x="28283" y="1"/>
                  <a:pt x="25933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103;p59">
            <a:extLst>
              <a:ext uri="{FF2B5EF4-FFF2-40B4-BE49-F238E27FC236}">
                <a16:creationId xmlns:a16="http://schemas.microsoft.com/office/drawing/2014/main" id="{686A43BE-E47E-475D-97CC-074428805860}"/>
              </a:ext>
            </a:extLst>
          </p:cNvPr>
          <p:cNvSpPr/>
          <p:nvPr/>
        </p:nvSpPr>
        <p:spPr>
          <a:xfrm rot="5400000">
            <a:off x="10294056" y="-775204"/>
            <a:ext cx="1469874" cy="3020282"/>
          </a:xfrm>
          <a:custGeom>
            <a:avLst/>
            <a:gdLst/>
            <a:ahLst/>
            <a:cxnLst/>
            <a:rect l="l" t="t" r="r" b="b"/>
            <a:pathLst>
              <a:path w="52669" h="101348" extrusionOk="0">
                <a:moveTo>
                  <a:pt x="0" y="1"/>
                </a:moveTo>
                <a:lnTo>
                  <a:pt x="0" y="101348"/>
                </a:lnTo>
                <a:lnTo>
                  <a:pt x="4232" y="101348"/>
                </a:lnTo>
                <a:cubicBezTo>
                  <a:pt x="5157" y="99969"/>
                  <a:pt x="6162" y="98640"/>
                  <a:pt x="7265" y="97375"/>
                </a:cubicBezTo>
                <a:cubicBezTo>
                  <a:pt x="17902" y="85294"/>
                  <a:pt x="34296" y="83673"/>
                  <a:pt x="45225" y="72014"/>
                </a:cubicBezTo>
                <a:cubicBezTo>
                  <a:pt x="47820" y="69225"/>
                  <a:pt x="50106" y="65803"/>
                  <a:pt x="51030" y="61717"/>
                </a:cubicBezTo>
                <a:cubicBezTo>
                  <a:pt x="52668" y="54371"/>
                  <a:pt x="49620" y="46702"/>
                  <a:pt x="45971" y="40540"/>
                </a:cubicBezTo>
                <a:cubicBezTo>
                  <a:pt x="42323" y="34378"/>
                  <a:pt x="37912" y="28573"/>
                  <a:pt x="36242" y="21227"/>
                </a:cubicBezTo>
                <a:cubicBezTo>
                  <a:pt x="34604" y="13979"/>
                  <a:pt x="36080" y="5806"/>
                  <a:pt x="3995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099;p59">
            <a:extLst>
              <a:ext uri="{FF2B5EF4-FFF2-40B4-BE49-F238E27FC236}">
                <a16:creationId xmlns:a16="http://schemas.microsoft.com/office/drawing/2014/main" id="{DBD19EC0-6E90-4BFD-A926-2AD338366A0A}"/>
              </a:ext>
            </a:extLst>
          </p:cNvPr>
          <p:cNvSpPr/>
          <p:nvPr/>
        </p:nvSpPr>
        <p:spPr>
          <a:xfrm>
            <a:off x="10187390" y="-217553"/>
            <a:ext cx="2489201" cy="1623020"/>
          </a:xfrm>
          <a:custGeom>
            <a:avLst/>
            <a:gdLst/>
            <a:ahLst/>
            <a:cxnLst/>
            <a:rect l="l" t="t" r="r" b="b"/>
            <a:pathLst>
              <a:path w="92518" h="64567" extrusionOk="0">
                <a:moveTo>
                  <a:pt x="54320" y="0"/>
                </a:moveTo>
                <a:cubicBezTo>
                  <a:pt x="39902" y="0"/>
                  <a:pt x="22075" y="3338"/>
                  <a:pt x="11355" y="11067"/>
                </a:cubicBezTo>
                <a:cubicBezTo>
                  <a:pt x="4541" y="15253"/>
                  <a:pt x="521" y="17334"/>
                  <a:pt x="224" y="25373"/>
                </a:cubicBezTo>
                <a:cubicBezTo>
                  <a:pt x="0" y="34543"/>
                  <a:pt x="5908" y="37467"/>
                  <a:pt x="12899" y="37467"/>
                </a:cubicBezTo>
                <a:cubicBezTo>
                  <a:pt x="15201" y="37467"/>
                  <a:pt x="17620" y="37150"/>
                  <a:pt x="19977" y="36635"/>
                </a:cubicBezTo>
                <a:cubicBezTo>
                  <a:pt x="23430" y="35867"/>
                  <a:pt x="29606" y="33367"/>
                  <a:pt x="34672" y="33367"/>
                </a:cubicBezTo>
                <a:cubicBezTo>
                  <a:pt x="37457" y="33367"/>
                  <a:pt x="39906" y="34123"/>
                  <a:pt x="41382" y="36337"/>
                </a:cubicBezTo>
                <a:cubicBezTo>
                  <a:pt x="43761" y="40202"/>
                  <a:pt x="40193" y="43770"/>
                  <a:pt x="39301" y="47635"/>
                </a:cubicBezTo>
                <a:cubicBezTo>
                  <a:pt x="38409" y="51797"/>
                  <a:pt x="39051" y="56506"/>
                  <a:pt x="43166" y="58040"/>
                </a:cubicBezTo>
                <a:cubicBezTo>
                  <a:pt x="44436" y="58514"/>
                  <a:pt x="45554" y="58715"/>
                  <a:pt x="46562" y="58715"/>
                </a:cubicBezTo>
                <a:cubicBezTo>
                  <a:pt x="52115" y="58715"/>
                  <a:pt x="54325" y="52598"/>
                  <a:pt x="60112" y="52094"/>
                </a:cubicBezTo>
                <a:cubicBezTo>
                  <a:pt x="60299" y="52085"/>
                  <a:pt x="60479" y="52081"/>
                  <a:pt x="60653" y="52081"/>
                </a:cubicBezTo>
                <a:cubicBezTo>
                  <a:pt x="66270" y="52081"/>
                  <a:pt x="64940" y="56661"/>
                  <a:pt x="67247" y="60121"/>
                </a:cubicBezTo>
                <a:cubicBezTo>
                  <a:pt x="69103" y="63157"/>
                  <a:pt x="72393" y="64567"/>
                  <a:pt x="75761" y="64567"/>
                </a:cubicBezTo>
                <a:cubicBezTo>
                  <a:pt x="78331" y="64567"/>
                  <a:pt x="80946" y="63746"/>
                  <a:pt x="83004" y="62203"/>
                </a:cubicBezTo>
                <a:cubicBezTo>
                  <a:pt x="92518" y="55067"/>
                  <a:pt x="90437" y="32770"/>
                  <a:pt x="88058" y="22662"/>
                </a:cubicBezTo>
                <a:cubicBezTo>
                  <a:pt x="85085" y="10175"/>
                  <a:pt x="74680" y="1850"/>
                  <a:pt x="62193" y="364"/>
                </a:cubicBezTo>
                <a:cubicBezTo>
                  <a:pt x="59745" y="124"/>
                  <a:pt x="57096" y="0"/>
                  <a:pt x="54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7523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AFCD9CB-66A3-4CCD-9661-7C92B9444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709" y="34919"/>
            <a:ext cx="1230767" cy="615384"/>
          </a:xfrm>
          <a:prstGeom prst="rect">
            <a:avLst/>
          </a:prstGeom>
        </p:spPr>
      </p:pic>
      <p:sp>
        <p:nvSpPr>
          <p:cNvPr id="17" name="Google Shape;1103;p59">
            <a:extLst>
              <a:ext uri="{FF2B5EF4-FFF2-40B4-BE49-F238E27FC236}">
                <a16:creationId xmlns:a16="http://schemas.microsoft.com/office/drawing/2014/main" id="{D68244CD-0092-4BE3-A99C-C8D71E6396E9}"/>
              </a:ext>
            </a:extLst>
          </p:cNvPr>
          <p:cNvSpPr/>
          <p:nvPr/>
        </p:nvSpPr>
        <p:spPr>
          <a:xfrm rot="19312782" flipV="1">
            <a:off x="275313" y="3914391"/>
            <a:ext cx="2116631" cy="3336418"/>
          </a:xfrm>
          <a:custGeom>
            <a:avLst/>
            <a:gdLst/>
            <a:ahLst/>
            <a:cxnLst/>
            <a:rect l="l" t="t" r="r" b="b"/>
            <a:pathLst>
              <a:path w="52669" h="101348" extrusionOk="0">
                <a:moveTo>
                  <a:pt x="0" y="1"/>
                </a:moveTo>
                <a:lnTo>
                  <a:pt x="0" y="101348"/>
                </a:lnTo>
                <a:lnTo>
                  <a:pt x="4232" y="101348"/>
                </a:lnTo>
                <a:cubicBezTo>
                  <a:pt x="5157" y="99969"/>
                  <a:pt x="6162" y="98640"/>
                  <a:pt x="7265" y="97375"/>
                </a:cubicBezTo>
                <a:cubicBezTo>
                  <a:pt x="17902" y="85294"/>
                  <a:pt x="34296" y="83673"/>
                  <a:pt x="45225" y="72014"/>
                </a:cubicBezTo>
                <a:cubicBezTo>
                  <a:pt x="47820" y="69225"/>
                  <a:pt x="50106" y="65803"/>
                  <a:pt x="51030" y="61717"/>
                </a:cubicBezTo>
                <a:cubicBezTo>
                  <a:pt x="52668" y="54371"/>
                  <a:pt x="49620" y="46702"/>
                  <a:pt x="45971" y="40540"/>
                </a:cubicBezTo>
                <a:cubicBezTo>
                  <a:pt x="42323" y="34378"/>
                  <a:pt x="37912" y="28573"/>
                  <a:pt x="36242" y="21227"/>
                </a:cubicBezTo>
                <a:cubicBezTo>
                  <a:pt x="34604" y="13979"/>
                  <a:pt x="36080" y="5806"/>
                  <a:pt x="39955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 panose="020005050000000200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9375" y="3427772"/>
            <a:ext cx="11533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err="1">
                <a:latin typeface="Montserrat" panose="02000505000000020004"/>
              </a:rPr>
              <a:t>Terima</a:t>
            </a:r>
            <a:r>
              <a:rPr lang="en-GB" sz="2800" b="1" dirty="0">
                <a:latin typeface="Montserrat" panose="02000505000000020004"/>
              </a:rPr>
              <a:t> Kasih</a:t>
            </a:r>
            <a:endParaRPr lang="en-US" sz="2800" b="1" dirty="0">
              <a:latin typeface="Montserrat" panose="020005050000000200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43248" y="4863760"/>
            <a:ext cx="77054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Montserrat" panose="02000505000000020004"/>
                <a:ea typeface="Roboto" panose="02000000000000000000" pitchFamily="2" charset="0"/>
              </a:rPr>
              <a:t>Nova Agustina, </a:t>
            </a:r>
            <a:r>
              <a:rPr lang="en-US" b="1" dirty="0" err="1">
                <a:solidFill>
                  <a:srgbClr val="0070C0"/>
                </a:solidFill>
                <a:latin typeface="Montserrat" panose="02000505000000020004"/>
                <a:ea typeface="Roboto" panose="02000000000000000000" pitchFamily="2" charset="0"/>
              </a:rPr>
              <a:t>M.Kom</a:t>
            </a:r>
            <a:r>
              <a:rPr lang="en-US" b="1" dirty="0">
                <a:solidFill>
                  <a:srgbClr val="0070C0"/>
                </a:solidFill>
                <a:latin typeface="Montserrat" panose="02000505000000020004"/>
                <a:ea typeface="Roboto" panose="02000000000000000000" pitchFamily="2" charset="0"/>
              </a:rPr>
              <a:t>.</a:t>
            </a:r>
            <a:endParaRPr lang="id-ID" b="1" dirty="0">
              <a:solidFill>
                <a:srgbClr val="0070C0"/>
              </a:solidFill>
              <a:latin typeface="Montserrat" panose="02000505000000020004"/>
              <a:ea typeface="Roboto" panose="02000000000000000000" pitchFamily="2" charset="0"/>
            </a:endParaRPr>
          </a:p>
          <a:p>
            <a:pPr algn="ctr"/>
            <a:r>
              <a:rPr lang="en-US" dirty="0" err="1">
                <a:latin typeface="Montserrat" panose="02000505000000020004"/>
              </a:rPr>
              <a:t>Departmen</a:t>
            </a:r>
            <a:r>
              <a:rPr lang="en-US" dirty="0">
                <a:latin typeface="Montserrat" panose="02000505000000020004"/>
              </a:rPr>
              <a:t> of Informatics</a:t>
            </a:r>
            <a:endParaRPr lang="id-ID" dirty="0">
              <a:latin typeface="Montserrat" panose="02000505000000020004"/>
            </a:endParaRPr>
          </a:p>
          <a:p>
            <a:pPr algn="ctr"/>
            <a:r>
              <a:rPr lang="en-US" dirty="0" err="1">
                <a:latin typeface="Montserrat" panose="02000505000000020004"/>
              </a:rPr>
              <a:t>Sekolah</a:t>
            </a:r>
            <a:r>
              <a:rPr lang="en-US" dirty="0">
                <a:latin typeface="Montserrat" panose="02000505000000020004"/>
              </a:rPr>
              <a:t> Tinggi </a:t>
            </a:r>
            <a:r>
              <a:rPr lang="en-US" dirty="0" err="1">
                <a:latin typeface="Montserrat" panose="02000505000000020004"/>
              </a:rPr>
              <a:t>Teknilogi</a:t>
            </a:r>
            <a:r>
              <a:rPr lang="en-US" dirty="0">
                <a:latin typeface="Montserrat" panose="02000505000000020004"/>
              </a:rPr>
              <a:t> Bandung</a:t>
            </a:r>
            <a:endParaRPr lang="en-US" sz="1500" dirty="0">
              <a:latin typeface="Montserrat" panose="02000505000000020004"/>
            </a:endParaRPr>
          </a:p>
        </p:txBody>
      </p:sp>
      <p:sp>
        <p:nvSpPr>
          <p:cNvPr id="15" name="Google Shape;1105;p59">
            <a:extLst>
              <a:ext uri="{FF2B5EF4-FFF2-40B4-BE49-F238E27FC236}">
                <a16:creationId xmlns:a16="http://schemas.microsoft.com/office/drawing/2014/main" id="{DDC6D29C-B0D3-4688-9A5F-38C8997CAF7B}"/>
              </a:ext>
            </a:extLst>
          </p:cNvPr>
          <p:cNvSpPr/>
          <p:nvPr/>
        </p:nvSpPr>
        <p:spPr>
          <a:xfrm rot="10800000" flipH="1">
            <a:off x="8940800" y="4782688"/>
            <a:ext cx="3245737" cy="2075311"/>
          </a:xfrm>
          <a:custGeom>
            <a:avLst/>
            <a:gdLst/>
            <a:ahLst/>
            <a:cxnLst/>
            <a:rect l="l" t="t" r="r" b="b"/>
            <a:pathLst>
              <a:path w="88992" h="55128" extrusionOk="0">
                <a:moveTo>
                  <a:pt x="11465" y="1"/>
                </a:moveTo>
                <a:cubicBezTo>
                  <a:pt x="13702" y="4055"/>
                  <a:pt x="15227" y="8514"/>
                  <a:pt x="15178" y="13119"/>
                </a:cubicBezTo>
                <a:cubicBezTo>
                  <a:pt x="15178" y="14546"/>
                  <a:pt x="14919" y="15957"/>
                  <a:pt x="14416" y="17287"/>
                </a:cubicBezTo>
                <a:cubicBezTo>
                  <a:pt x="13897" y="18600"/>
                  <a:pt x="13070" y="19719"/>
                  <a:pt x="11870" y="20400"/>
                </a:cubicBezTo>
                <a:cubicBezTo>
                  <a:pt x="10654" y="21081"/>
                  <a:pt x="9308" y="21211"/>
                  <a:pt x="7913" y="21340"/>
                </a:cubicBezTo>
                <a:cubicBezTo>
                  <a:pt x="6535" y="21486"/>
                  <a:pt x="5141" y="21584"/>
                  <a:pt x="3908" y="22184"/>
                </a:cubicBezTo>
                <a:cubicBezTo>
                  <a:pt x="16" y="24081"/>
                  <a:pt x="0" y="30178"/>
                  <a:pt x="3033" y="33275"/>
                </a:cubicBezTo>
                <a:cubicBezTo>
                  <a:pt x="4541" y="34832"/>
                  <a:pt x="6486" y="35772"/>
                  <a:pt x="8562" y="36291"/>
                </a:cubicBezTo>
                <a:cubicBezTo>
                  <a:pt x="10385" y="36591"/>
                  <a:pt x="12287" y="36754"/>
                  <a:pt x="14208" y="36754"/>
                </a:cubicBezTo>
                <a:cubicBezTo>
                  <a:pt x="21311" y="36754"/>
                  <a:pt x="28661" y="34527"/>
                  <a:pt x="33129" y="28783"/>
                </a:cubicBezTo>
                <a:cubicBezTo>
                  <a:pt x="36582" y="24729"/>
                  <a:pt x="36988" y="19265"/>
                  <a:pt x="40636" y="15211"/>
                </a:cubicBezTo>
                <a:cubicBezTo>
                  <a:pt x="42878" y="12970"/>
                  <a:pt x="45999" y="11993"/>
                  <a:pt x="49138" y="11993"/>
                </a:cubicBezTo>
                <a:cubicBezTo>
                  <a:pt x="49973" y="11993"/>
                  <a:pt x="50809" y="12062"/>
                  <a:pt x="51630" y="12195"/>
                </a:cubicBezTo>
                <a:cubicBezTo>
                  <a:pt x="52895" y="12373"/>
                  <a:pt x="54128" y="12681"/>
                  <a:pt x="55328" y="13087"/>
                </a:cubicBezTo>
                <a:cubicBezTo>
                  <a:pt x="58927" y="14335"/>
                  <a:pt x="62171" y="16622"/>
                  <a:pt x="64246" y="19800"/>
                </a:cubicBezTo>
                <a:cubicBezTo>
                  <a:pt x="65284" y="21405"/>
                  <a:pt x="65997" y="23189"/>
                  <a:pt x="66338" y="25070"/>
                </a:cubicBezTo>
                <a:cubicBezTo>
                  <a:pt x="67992" y="30599"/>
                  <a:pt x="64133" y="34653"/>
                  <a:pt x="62106" y="39323"/>
                </a:cubicBezTo>
                <a:cubicBezTo>
                  <a:pt x="60890" y="42567"/>
                  <a:pt x="62316" y="45810"/>
                  <a:pt x="64749" y="48242"/>
                </a:cubicBezTo>
                <a:cubicBezTo>
                  <a:pt x="70285" y="53599"/>
                  <a:pt x="77889" y="55127"/>
                  <a:pt x="85232" y="55127"/>
                </a:cubicBezTo>
                <a:cubicBezTo>
                  <a:pt x="86491" y="55127"/>
                  <a:pt x="87743" y="55082"/>
                  <a:pt x="88975" y="55004"/>
                </a:cubicBezTo>
                <a:lnTo>
                  <a:pt x="88991" y="55004"/>
                </a:lnTo>
                <a:lnTo>
                  <a:pt x="8899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2000505000000020004"/>
            </a:endParaRPr>
          </a:p>
        </p:txBody>
      </p:sp>
      <p:sp>
        <p:nvSpPr>
          <p:cNvPr id="16" name="Google Shape;1098;p59">
            <a:extLst>
              <a:ext uri="{FF2B5EF4-FFF2-40B4-BE49-F238E27FC236}">
                <a16:creationId xmlns:a16="http://schemas.microsoft.com/office/drawing/2014/main" id="{50D5C017-21F5-4186-BB4C-9F9F38AA8F21}"/>
              </a:ext>
            </a:extLst>
          </p:cNvPr>
          <p:cNvSpPr/>
          <p:nvPr/>
        </p:nvSpPr>
        <p:spPr>
          <a:xfrm rot="3149658" flipH="1">
            <a:off x="-1439798" y="4755984"/>
            <a:ext cx="4479110" cy="2742777"/>
          </a:xfrm>
          <a:custGeom>
            <a:avLst/>
            <a:gdLst/>
            <a:ahLst/>
            <a:cxnLst/>
            <a:rect l="l" t="t" r="r" b="b"/>
            <a:pathLst>
              <a:path w="103529" h="68026" extrusionOk="0">
                <a:moveTo>
                  <a:pt x="15325" y="9145"/>
                </a:moveTo>
                <a:lnTo>
                  <a:pt x="15325" y="10453"/>
                </a:lnTo>
                <a:cubicBezTo>
                  <a:pt x="15325" y="10168"/>
                  <a:pt x="15334" y="9889"/>
                  <a:pt x="15352" y="9616"/>
                </a:cubicBezTo>
                <a:lnTo>
                  <a:pt x="15352" y="9616"/>
                </a:lnTo>
                <a:cubicBezTo>
                  <a:pt x="15344" y="9459"/>
                  <a:pt x="15335" y="9301"/>
                  <a:pt x="15325" y="9145"/>
                </a:cubicBezTo>
                <a:close/>
                <a:moveTo>
                  <a:pt x="25933" y="1"/>
                </a:moveTo>
                <a:cubicBezTo>
                  <a:pt x="20655" y="1"/>
                  <a:pt x="15752" y="3338"/>
                  <a:pt x="15352" y="9616"/>
                </a:cubicBezTo>
                <a:lnTo>
                  <a:pt x="15352" y="9616"/>
                </a:lnTo>
                <a:cubicBezTo>
                  <a:pt x="16370" y="30287"/>
                  <a:pt x="1" y="55899"/>
                  <a:pt x="30238" y="62980"/>
                </a:cubicBezTo>
                <a:cubicBezTo>
                  <a:pt x="39958" y="65087"/>
                  <a:pt x="55725" y="68025"/>
                  <a:pt x="69660" y="68025"/>
                </a:cubicBezTo>
                <a:cubicBezTo>
                  <a:pt x="77121" y="68025"/>
                  <a:pt x="84057" y="67183"/>
                  <a:pt x="89258" y="64918"/>
                </a:cubicBezTo>
                <a:cubicBezTo>
                  <a:pt x="97689" y="61684"/>
                  <a:pt x="103528" y="52598"/>
                  <a:pt x="98986" y="42870"/>
                </a:cubicBezTo>
                <a:cubicBezTo>
                  <a:pt x="96753" y="38405"/>
                  <a:pt x="94734" y="37161"/>
                  <a:pt x="92433" y="37161"/>
                </a:cubicBezTo>
                <a:cubicBezTo>
                  <a:pt x="89538" y="37161"/>
                  <a:pt x="86196" y="39129"/>
                  <a:pt x="81420" y="39129"/>
                </a:cubicBezTo>
                <a:cubicBezTo>
                  <a:pt x="81174" y="39129"/>
                  <a:pt x="80925" y="39124"/>
                  <a:pt x="80672" y="39113"/>
                </a:cubicBezTo>
                <a:cubicBezTo>
                  <a:pt x="68423" y="38601"/>
                  <a:pt x="73691" y="32501"/>
                  <a:pt x="67852" y="25365"/>
                </a:cubicBezTo>
                <a:cubicBezTo>
                  <a:pt x="65767" y="22577"/>
                  <a:pt x="63263" y="21867"/>
                  <a:pt x="60522" y="21867"/>
                </a:cubicBezTo>
                <a:cubicBezTo>
                  <a:pt x="57678" y="21867"/>
                  <a:pt x="54577" y="22632"/>
                  <a:pt x="51420" y="22632"/>
                </a:cubicBezTo>
                <a:cubicBezTo>
                  <a:pt x="49120" y="22632"/>
                  <a:pt x="46790" y="22226"/>
                  <a:pt x="44508" y="20823"/>
                </a:cubicBezTo>
                <a:cubicBezTo>
                  <a:pt x="37373" y="16292"/>
                  <a:pt x="39965" y="6552"/>
                  <a:pt x="32842" y="2021"/>
                </a:cubicBezTo>
                <a:cubicBezTo>
                  <a:pt x="30708" y="662"/>
                  <a:pt x="28283" y="1"/>
                  <a:pt x="25933" y="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 panose="02000505000000020004"/>
            </a:endParaRPr>
          </a:p>
        </p:txBody>
      </p:sp>
      <p:pic>
        <p:nvPicPr>
          <p:cNvPr id="2" name="Picture 2" descr="Relawan TIK – Ditjen Aptika">
            <a:extLst>
              <a:ext uri="{FF2B5EF4-FFF2-40B4-BE49-F238E27FC236}">
                <a16:creationId xmlns:a16="http://schemas.microsoft.com/office/drawing/2014/main" id="{6D52099D-D273-4D07-890C-C9E869AAB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07" y="71019"/>
            <a:ext cx="655768" cy="65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10CC92-6435-4980-BA4E-DC1B58B5E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" y="13855"/>
            <a:ext cx="715737" cy="71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NLD SiBerkreasi – Ditjen Aptika">
            <a:extLst>
              <a:ext uri="{FF2B5EF4-FFF2-40B4-BE49-F238E27FC236}">
                <a16:creationId xmlns:a16="http://schemas.microsoft.com/office/drawing/2014/main" id="{F657628B-3E24-4EE4-9AE4-DC93D8ACD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0" r="1524"/>
          <a:stretch/>
        </p:blipFill>
        <p:spPr bwMode="auto">
          <a:xfrm>
            <a:off x="1474186" y="27710"/>
            <a:ext cx="814934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1C6187-37C8-4DB0-B251-66330A1C3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021" y="-16603"/>
            <a:ext cx="715737" cy="862806"/>
          </a:xfrm>
          <a:prstGeom prst="rect">
            <a:avLst/>
          </a:prstGeom>
        </p:spPr>
      </p:pic>
      <p:pic>
        <p:nvPicPr>
          <p:cNvPr id="1032" name="Picture 8" descr="Logo Kampus Merdeka Indonesia Jaya – STMIK GICI BATAM | Sekolah Tinggi  Manajemen Informatika dan Komputer GICI">
            <a:extLst>
              <a:ext uri="{FF2B5EF4-FFF2-40B4-BE49-F238E27FC236}">
                <a16:creationId xmlns:a16="http://schemas.microsoft.com/office/drawing/2014/main" id="{AEC91992-D448-46AD-9C28-57AF90B00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206" y="84874"/>
            <a:ext cx="1230767" cy="65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2F84F11-E5CE-46D1-A065-58100242C8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55" y="1465426"/>
            <a:ext cx="5888345" cy="140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1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Publik Dalam Public Relations, Siapa Saja ? » maglearning.id">
            <a:extLst>
              <a:ext uri="{FF2B5EF4-FFF2-40B4-BE49-F238E27FC236}">
                <a16:creationId xmlns:a16="http://schemas.microsoft.com/office/drawing/2014/main" id="{3F29010E-7294-4F8D-AF23-078D47EF3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23952"/>
            <a:ext cx="5915891" cy="363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104E4D-DEB7-4D16-B271-3DAEEBDD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99" y="-1"/>
            <a:ext cx="4498345" cy="88740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SENTIMET ANALYSIS</a:t>
            </a:r>
            <a:endParaRPr lang="en-ID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D8CA3C-0B2E-4654-B779-804364F74CAD}"/>
              </a:ext>
            </a:extLst>
          </p:cNvPr>
          <p:cNvSpPr txBox="1"/>
          <p:nvPr/>
        </p:nvSpPr>
        <p:spPr>
          <a:xfrm>
            <a:off x="5702245" y="621516"/>
            <a:ext cx="563889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Mudahnya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publik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mengakses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berbagi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2400" dirty="0">
                <a:solidFill>
                  <a:srgbClr val="3891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 </a:t>
            </a:r>
            <a:r>
              <a:rPr lang="en-US" sz="2400" dirty="0" err="1">
                <a:solidFill>
                  <a:srgbClr val="3891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berdampak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meningkatnya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media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meningkatnya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media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peranan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ruang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publik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menyebabkan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berkembangnya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3891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opini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3891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yang sangat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beragam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latin typeface="Bebas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Bebas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Opini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publik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beragam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dijadikan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pertimbangan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keputusan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sehingga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opini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publik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dimanfaatkan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cara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melakukan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dirty="0">
                <a:solidFill>
                  <a:srgbClr val="3891A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</a:p>
        </p:txBody>
      </p:sp>
      <p:pic>
        <p:nvPicPr>
          <p:cNvPr id="2058" name="Picture 10" descr="Twitter Logo transparent PNG - StickPNG">
            <a:extLst>
              <a:ext uri="{FF2B5EF4-FFF2-40B4-BE49-F238E27FC236}">
                <a16:creationId xmlns:a16="http://schemas.microsoft.com/office/drawing/2014/main" id="{41C4CF01-38F6-49F0-AF4D-1DE611023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570" y="1773732"/>
            <a:ext cx="887401" cy="88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Logo Facebook Format PNG - laluahmad.com">
            <a:extLst>
              <a:ext uri="{FF2B5EF4-FFF2-40B4-BE49-F238E27FC236}">
                <a16:creationId xmlns:a16="http://schemas.microsoft.com/office/drawing/2014/main" id="{CCF32624-C74D-4321-B4B1-26961656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70" y="1709777"/>
            <a:ext cx="1062181" cy="79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471A642B-7907-4FB0-B6FC-18A92CD1D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706" y="1185542"/>
            <a:ext cx="541236" cy="54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ik Tok Logo transparent PNG - StickPNG">
            <a:extLst>
              <a:ext uri="{FF2B5EF4-FFF2-40B4-BE49-F238E27FC236}">
                <a16:creationId xmlns:a16="http://schemas.microsoft.com/office/drawing/2014/main" id="{A1DD63CF-4137-4DAC-A11F-79BEE281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429" y="2176335"/>
            <a:ext cx="937715" cy="96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Tautan ke Situs Sosial Media">
            <a:extLst>
              <a:ext uri="{FF2B5EF4-FFF2-40B4-BE49-F238E27FC236}">
                <a16:creationId xmlns:a16="http://schemas.microsoft.com/office/drawing/2014/main" id="{9A810F4E-3E3F-4FDD-A74A-B7D0CFEEA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7" y="2401575"/>
            <a:ext cx="1829839" cy="101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Whatsapp Logo - PNG and Vector - Logo Download">
            <a:extLst>
              <a:ext uri="{FF2B5EF4-FFF2-40B4-BE49-F238E27FC236}">
                <a16:creationId xmlns:a16="http://schemas.microsoft.com/office/drawing/2014/main" id="{7FC2D0B0-57C5-4842-B39A-F190FC0C2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043" y="1025966"/>
            <a:ext cx="799844" cy="80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Linkedin Logo PNG, Linkedin Logo Transparent Background - FreeIconsPNG">
            <a:extLst>
              <a:ext uri="{FF2B5EF4-FFF2-40B4-BE49-F238E27FC236}">
                <a16:creationId xmlns:a16="http://schemas.microsoft.com/office/drawing/2014/main" id="{C2A03E19-877A-44E1-8C5E-FDD70DA6D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64" y="1054183"/>
            <a:ext cx="730065" cy="64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Pinterest Logo Png - Free Transparent PNG Logos">
            <a:extLst>
              <a:ext uri="{FF2B5EF4-FFF2-40B4-BE49-F238E27FC236}">
                <a16:creationId xmlns:a16="http://schemas.microsoft.com/office/drawing/2014/main" id="{E80BC663-19A6-4955-B582-0722174DD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144" y="885850"/>
            <a:ext cx="541237" cy="54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977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891A7"/>
            </a:gs>
            <a:gs pos="100000">
              <a:srgbClr val="002060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99000">
              <a:srgbClr val="3891A7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4814;p69">
            <a:extLst>
              <a:ext uri="{FF2B5EF4-FFF2-40B4-BE49-F238E27FC236}">
                <a16:creationId xmlns:a16="http://schemas.microsoft.com/office/drawing/2014/main" id="{F4DB0089-7626-48CA-8621-B6A26304BFE0}"/>
              </a:ext>
            </a:extLst>
          </p:cNvPr>
          <p:cNvSpPr/>
          <p:nvPr/>
        </p:nvSpPr>
        <p:spPr>
          <a:xfrm>
            <a:off x="5676486" y="7139464"/>
            <a:ext cx="1092491" cy="415916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4821;p69">
            <a:extLst>
              <a:ext uri="{FF2B5EF4-FFF2-40B4-BE49-F238E27FC236}">
                <a16:creationId xmlns:a16="http://schemas.microsoft.com/office/drawing/2014/main" id="{C453D076-E408-41A2-9D25-4414287FC9EE}"/>
              </a:ext>
            </a:extLst>
          </p:cNvPr>
          <p:cNvSpPr/>
          <p:nvPr/>
        </p:nvSpPr>
        <p:spPr>
          <a:xfrm>
            <a:off x="6865987" y="7139464"/>
            <a:ext cx="1092491" cy="415916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4828;p69">
            <a:extLst>
              <a:ext uri="{FF2B5EF4-FFF2-40B4-BE49-F238E27FC236}">
                <a16:creationId xmlns:a16="http://schemas.microsoft.com/office/drawing/2014/main" id="{43A35886-7830-4D37-9C2D-4BB7204EAE0B}"/>
              </a:ext>
            </a:extLst>
          </p:cNvPr>
          <p:cNvSpPr/>
          <p:nvPr/>
        </p:nvSpPr>
        <p:spPr>
          <a:xfrm>
            <a:off x="8055488" y="7139464"/>
            <a:ext cx="1092491" cy="415916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4835;p69">
            <a:extLst>
              <a:ext uri="{FF2B5EF4-FFF2-40B4-BE49-F238E27FC236}">
                <a16:creationId xmlns:a16="http://schemas.microsoft.com/office/drawing/2014/main" id="{A80BBBC4-D0C6-4FB2-B1C3-5D3786F9178A}"/>
              </a:ext>
            </a:extLst>
          </p:cNvPr>
          <p:cNvSpPr/>
          <p:nvPr/>
        </p:nvSpPr>
        <p:spPr>
          <a:xfrm>
            <a:off x="9244989" y="7139464"/>
            <a:ext cx="1092491" cy="415916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4842;p69">
            <a:extLst>
              <a:ext uri="{FF2B5EF4-FFF2-40B4-BE49-F238E27FC236}">
                <a16:creationId xmlns:a16="http://schemas.microsoft.com/office/drawing/2014/main" id="{0EE3C6FE-567B-4C22-AB44-92B993088BA5}"/>
              </a:ext>
            </a:extLst>
          </p:cNvPr>
          <p:cNvSpPr/>
          <p:nvPr/>
        </p:nvSpPr>
        <p:spPr>
          <a:xfrm>
            <a:off x="10434492" y="7139464"/>
            <a:ext cx="1092491" cy="415916"/>
          </a:xfrm>
          <a:prstGeom prst="flowChartAlternateProcess">
            <a:avLst/>
          </a:pr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2BABDFB-7C0F-431A-B409-4E4B4F40B8D6}"/>
              </a:ext>
            </a:extLst>
          </p:cNvPr>
          <p:cNvSpPr txBox="1"/>
          <p:nvPr/>
        </p:nvSpPr>
        <p:spPr>
          <a:xfrm>
            <a:off x="1338655" y="2087455"/>
            <a:ext cx="106577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language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pengolahan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kata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melacak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suasana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hati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masyarakat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tehadap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topik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tertentu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Sentiment Analysis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juga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disebut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Opinion Mining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</a:p>
          <a:p>
            <a:pPr algn="ctr"/>
            <a:endParaRPr lang="en-US" sz="32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(Adi </a:t>
            </a:r>
            <a:r>
              <a:rPr lang="en-U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dkk</a:t>
            </a:r>
            <a:r>
              <a:rPr lang="en-U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., 2018)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" name="Google Shape;5136;p70">
            <a:extLst>
              <a:ext uri="{FF2B5EF4-FFF2-40B4-BE49-F238E27FC236}">
                <a16:creationId xmlns:a16="http://schemas.microsoft.com/office/drawing/2014/main" id="{E03AFEF7-6BEF-4B6F-8267-47FA2FF06686}"/>
              </a:ext>
            </a:extLst>
          </p:cNvPr>
          <p:cNvGrpSpPr/>
          <p:nvPr/>
        </p:nvGrpSpPr>
        <p:grpSpPr>
          <a:xfrm>
            <a:off x="192419" y="1112273"/>
            <a:ext cx="1677323" cy="1611431"/>
            <a:chOff x="3400515" y="2056248"/>
            <a:chExt cx="698134" cy="735987"/>
          </a:xfrm>
        </p:grpSpPr>
        <p:grpSp>
          <p:nvGrpSpPr>
            <p:cNvPr id="90" name="Google Shape;5137;p70">
              <a:extLst>
                <a:ext uri="{FF2B5EF4-FFF2-40B4-BE49-F238E27FC236}">
                  <a16:creationId xmlns:a16="http://schemas.microsoft.com/office/drawing/2014/main" id="{8C6AE8F0-66A5-4739-9699-E914B79BCC9A}"/>
                </a:ext>
              </a:extLst>
            </p:cNvPr>
            <p:cNvGrpSpPr/>
            <p:nvPr/>
          </p:nvGrpSpPr>
          <p:grpSpPr>
            <a:xfrm>
              <a:off x="3400515" y="2283913"/>
              <a:ext cx="312919" cy="219900"/>
              <a:chOff x="3400515" y="2283913"/>
              <a:chExt cx="312919" cy="219900"/>
            </a:xfrm>
          </p:grpSpPr>
          <p:sp>
            <p:nvSpPr>
              <p:cNvPr id="103" name="Google Shape;5138;p70">
                <a:extLst>
                  <a:ext uri="{FF2B5EF4-FFF2-40B4-BE49-F238E27FC236}">
                    <a16:creationId xmlns:a16="http://schemas.microsoft.com/office/drawing/2014/main" id="{40FEAC4D-F217-4279-A38F-C5920E1EE51E}"/>
                  </a:ext>
                </a:extLst>
              </p:cNvPr>
              <p:cNvSpPr/>
              <p:nvPr/>
            </p:nvSpPr>
            <p:spPr>
              <a:xfrm>
                <a:off x="3493534" y="2283913"/>
                <a:ext cx="219900" cy="2199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4" name="Google Shape;5139;p70">
                <a:extLst>
                  <a:ext uri="{FF2B5EF4-FFF2-40B4-BE49-F238E27FC236}">
                    <a16:creationId xmlns:a16="http://schemas.microsoft.com/office/drawing/2014/main" id="{1CD9A49A-762A-4854-B79B-0BFC7D4C3584}"/>
                  </a:ext>
                </a:extLst>
              </p:cNvPr>
              <p:cNvCxnSpPr/>
              <p:nvPr/>
            </p:nvCxnSpPr>
            <p:spPr>
              <a:xfrm rot="10800000">
                <a:off x="3400515" y="2393804"/>
                <a:ext cx="954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1" name="Google Shape;5140;p70">
              <a:extLst>
                <a:ext uri="{FF2B5EF4-FFF2-40B4-BE49-F238E27FC236}">
                  <a16:creationId xmlns:a16="http://schemas.microsoft.com/office/drawing/2014/main" id="{19BF0882-3DF3-4B13-B05B-0449E02BFC8F}"/>
                </a:ext>
              </a:extLst>
            </p:cNvPr>
            <p:cNvGrpSpPr/>
            <p:nvPr/>
          </p:nvGrpSpPr>
          <p:grpSpPr>
            <a:xfrm>
              <a:off x="3547823" y="2461089"/>
              <a:ext cx="219900" cy="331146"/>
              <a:chOff x="3547823" y="2461089"/>
              <a:chExt cx="219900" cy="331146"/>
            </a:xfrm>
          </p:grpSpPr>
          <p:sp>
            <p:nvSpPr>
              <p:cNvPr id="101" name="Google Shape;5141;p70">
                <a:extLst>
                  <a:ext uri="{FF2B5EF4-FFF2-40B4-BE49-F238E27FC236}">
                    <a16:creationId xmlns:a16="http://schemas.microsoft.com/office/drawing/2014/main" id="{DC6C25A2-E355-48F1-BCCF-3BADE3584BC7}"/>
                  </a:ext>
                </a:extLst>
              </p:cNvPr>
              <p:cNvSpPr/>
              <p:nvPr/>
            </p:nvSpPr>
            <p:spPr>
              <a:xfrm>
                <a:off x="3547823" y="2461089"/>
                <a:ext cx="219900" cy="2199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2" name="Google Shape;5142;p70">
                <a:extLst>
                  <a:ext uri="{FF2B5EF4-FFF2-40B4-BE49-F238E27FC236}">
                    <a16:creationId xmlns:a16="http://schemas.microsoft.com/office/drawing/2014/main" id="{84A3B762-97FE-4CEA-B6C4-948A80BD577A}"/>
                  </a:ext>
                </a:extLst>
              </p:cNvPr>
              <p:cNvCxnSpPr/>
              <p:nvPr/>
            </p:nvCxnSpPr>
            <p:spPr>
              <a:xfrm rot="10800000">
                <a:off x="3657701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5F7D9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2" name="Google Shape;5143;p70">
              <a:extLst>
                <a:ext uri="{FF2B5EF4-FFF2-40B4-BE49-F238E27FC236}">
                  <a16:creationId xmlns:a16="http://schemas.microsoft.com/office/drawing/2014/main" id="{3C892A58-0DC8-4B57-BEAC-F44A0FDBEA48}"/>
                </a:ext>
              </a:extLst>
            </p:cNvPr>
            <p:cNvGrpSpPr/>
            <p:nvPr/>
          </p:nvGrpSpPr>
          <p:grpSpPr>
            <a:xfrm>
              <a:off x="3734138" y="2461089"/>
              <a:ext cx="219900" cy="331146"/>
              <a:chOff x="3734138" y="2461089"/>
              <a:chExt cx="219900" cy="331146"/>
            </a:xfrm>
          </p:grpSpPr>
          <p:sp>
            <p:nvSpPr>
              <p:cNvPr id="99" name="Google Shape;5144;p70">
                <a:extLst>
                  <a:ext uri="{FF2B5EF4-FFF2-40B4-BE49-F238E27FC236}">
                    <a16:creationId xmlns:a16="http://schemas.microsoft.com/office/drawing/2014/main" id="{7E911100-D7EF-4DE6-AA18-F94224442ADE}"/>
                  </a:ext>
                </a:extLst>
              </p:cNvPr>
              <p:cNvSpPr/>
              <p:nvPr/>
            </p:nvSpPr>
            <p:spPr>
              <a:xfrm>
                <a:off x="3734138" y="2461089"/>
                <a:ext cx="219900" cy="2199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0" name="Google Shape;5145;p70">
                <a:extLst>
                  <a:ext uri="{FF2B5EF4-FFF2-40B4-BE49-F238E27FC236}">
                    <a16:creationId xmlns:a16="http://schemas.microsoft.com/office/drawing/2014/main" id="{D39E24B3-0EE7-4B18-8C99-2628413EF525}"/>
                  </a:ext>
                </a:extLst>
              </p:cNvPr>
              <p:cNvCxnSpPr/>
              <p:nvPr/>
            </p:nvCxnSpPr>
            <p:spPr>
              <a:xfrm rot="10800000">
                <a:off x="3844020" y="2678535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869FB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3" name="Google Shape;5146;p70">
              <a:extLst>
                <a:ext uri="{FF2B5EF4-FFF2-40B4-BE49-F238E27FC236}">
                  <a16:creationId xmlns:a16="http://schemas.microsoft.com/office/drawing/2014/main" id="{F7E876B3-34FE-43AF-8917-721542444F55}"/>
                </a:ext>
              </a:extLst>
            </p:cNvPr>
            <p:cNvGrpSpPr/>
            <p:nvPr/>
          </p:nvGrpSpPr>
          <p:grpSpPr>
            <a:xfrm>
              <a:off x="3787560" y="2281742"/>
              <a:ext cx="311089" cy="219900"/>
              <a:chOff x="3787560" y="2281742"/>
              <a:chExt cx="311089" cy="219900"/>
            </a:xfrm>
          </p:grpSpPr>
          <p:sp>
            <p:nvSpPr>
              <p:cNvPr id="97" name="Google Shape;5147;p70">
                <a:extLst>
                  <a:ext uri="{FF2B5EF4-FFF2-40B4-BE49-F238E27FC236}">
                    <a16:creationId xmlns:a16="http://schemas.microsoft.com/office/drawing/2014/main" id="{01883574-6FCB-4F7D-B20C-FD105EDD79B1}"/>
                  </a:ext>
                </a:extLst>
              </p:cNvPr>
              <p:cNvSpPr/>
              <p:nvPr/>
            </p:nvSpPr>
            <p:spPr>
              <a:xfrm>
                <a:off x="3787560" y="2281742"/>
                <a:ext cx="219900" cy="219900"/>
              </a:xfrm>
              <a:prstGeom prst="ellipse">
                <a:avLst/>
              </a:prstGeom>
              <a:solidFill>
                <a:srgbClr val="C32D2E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C3B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8" name="Google Shape;5148;p70">
                <a:extLst>
                  <a:ext uri="{FF2B5EF4-FFF2-40B4-BE49-F238E27FC236}">
                    <a16:creationId xmlns:a16="http://schemas.microsoft.com/office/drawing/2014/main" id="{DCA85711-46A5-4CD6-AFA1-E472425C2D87}"/>
                  </a:ext>
                </a:extLst>
              </p:cNvPr>
              <p:cNvCxnSpPr/>
              <p:nvPr/>
            </p:nvCxnSpPr>
            <p:spPr>
              <a:xfrm rot="10800000">
                <a:off x="4003849" y="2393795"/>
                <a:ext cx="94800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4" name="Google Shape;5149;p70">
              <a:extLst>
                <a:ext uri="{FF2B5EF4-FFF2-40B4-BE49-F238E27FC236}">
                  <a16:creationId xmlns:a16="http://schemas.microsoft.com/office/drawing/2014/main" id="{46BE918E-D3AC-4497-9C21-9CE41B51418E}"/>
                </a:ext>
              </a:extLst>
            </p:cNvPr>
            <p:cNvGrpSpPr/>
            <p:nvPr/>
          </p:nvGrpSpPr>
          <p:grpSpPr>
            <a:xfrm>
              <a:off x="3637290" y="2056248"/>
              <a:ext cx="219900" cy="330736"/>
              <a:chOff x="3637290" y="2056248"/>
              <a:chExt cx="219900" cy="330736"/>
            </a:xfrm>
          </p:grpSpPr>
          <p:sp>
            <p:nvSpPr>
              <p:cNvPr id="95" name="Google Shape;5150;p70">
                <a:extLst>
                  <a:ext uri="{FF2B5EF4-FFF2-40B4-BE49-F238E27FC236}">
                    <a16:creationId xmlns:a16="http://schemas.microsoft.com/office/drawing/2014/main" id="{357886D4-E173-402B-8355-91AC86E88487}"/>
                  </a:ext>
                </a:extLst>
              </p:cNvPr>
              <p:cNvSpPr/>
              <p:nvPr/>
            </p:nvSpPr>
            <p:spPr>
              <a:xfrm>
                <a:off x="3637290" y="2167085"/>
                <a:ext cx="219900" cy="219900"/>
              </a:xfrm>
              <a:prstGeom prst="ellipse">
                <a:avLst/>
              </a:prstGeom>
              <a:solidFill>
                <a:srgbClr val="FEB80A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6" name="Google Shape;5151;p70">
                <a:extLst>
                  <a:ext uri="{FF2B5EF4-FFF2-40B4-BE49-F238E27FC236}">
                    <a16:creationId xmlns:a16="http://schemas.microsoft.com/office/drawing/2014/main" id="{C7F38845-C69C-45C1-A789-1042E3CB4680}"/>
                  </a:ext>
                </a:extLst>
              </p:cNvPr>
              <p:cNvCxnSpPr/>
              <p:nvPr/>
            </p:nvCxnSpPr>
            <p:spPr>
              <a:xfrm rot="10800000">
                <a:off x="3747169" y="2056248"/>
                <a:ext cx="0" cy="113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BAC8D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151226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154;p64">
            <a:extLst>
              <a:ext uri="{FF2B5EF4-FFF2-40B4-BE49-F238E27FC236}">
                <a16:creationId xmlns:a16="http://schemas.microsoft.com/office/drawing/2014/main" id="{5A0A6C51-D921-45BA-A71E-3F583DC18AC6}"/>
              </a:ext>
            </a:extLst>
          </p:cNvPr>
          <p:cNvSpPr/>
          <p:nvPr/>
        </p:nvSpPr>
        <p:spPr>
          <a:xfrm>
            <a:off x="787155" y="2078423"/>
            <a:ext cx="5033457" cy="1692322"/>
          </a:xfrm>
          <a:prstGeom prst="roundRect">
            <a:avLst>
              <a:gd name="adj" fmla="val 16667"/>
            </a:avLst>
          </a:prstGeom>
          <a:solidFill>
            <a:srgbClr val="3891A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04E4D-DEB7-4D16-B271-3DAEEBDD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557" y="248731"/>
            <a:ext cx="5033456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 APA MELAKUKAN ANALYSIS SENTIMENT?</a:t>
            </a:r>
            <a:endParaRPr lang="en-ID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106;p59">
            <a:extLst>
              <a:ext uri="{FF2B5EF4-FFF2-40B4-BE49-F238E27FC236}">
                <a16:creationId xmlns:a16="http://schemas.microsoft.com/office/drawing/2014/main" id="{0780186B-E792-424B-8A86-CC0446F0744B}"/>
              </a:ext>
            </a:extLst>
          </p:cNvPr>
          <p:cNvSpPr/>
          <p:nvPr/>
        </p:nvSpPr>
        <p:spPr>
          <a:xfrm rot="5400000">
            <a:off x="10661072" y="-90054"/>
            <a:ext cx="1440873" cy="1620982"/>
          </a:xfrm>
          <a:custGeom>
            <a:avLst/>
            <a:gdLst/>
            <a:ahLst/>
            <a:cxnLst/>
            <a:rect l="l" t="t" r="r" b="b"/>
            <a:pathLst>
              <a:path w="37361" h="27567" extrusionOk="0">
                <a:moveTo>
                  <a:pt x="0" y="0"/>
                </a:moveTo>
                <a:lnTo>
                  <a:pt x="0" y="27566"/>
                </a:lnTo>
                <a:cubicBezTo>
                  <a:pt x="5854" y="26999"/>
                  <a:pt x="11140" y="23772"/>
                  <a:pt x="14302" y="18794"/>
                </a:cubicBezTo>
                <a:cubicBezTo>
                  <a:pt x="15194" y="17399"/>
                  <a:pt x="15940" y="15859"/>
                  <a:pt x="17108" y="14740"/>
                </a:cubicBezTo>
                <a:cubicBezTo>
                  <a:pt x="19686" y="12275"/>
                  <a:pt x="23480" y="12535"/>
                  <a:pt x="26772" y="11627"/>
                </a:cubicBezTo>
                <a:cubicBezTo>
                  <a:pt x="31604" y="10297"/>
                  <a:pt x="35674" y="6032"/>
                  <a:pt x="37166" y="778"/>
                </a:cubicBezTo>
                <a:cubicBezTo>
                  <a:pt x="37231" y="519"/>
                  <a:pt x="37296" y="260"/>
                  <a:pt x="373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B4F811-8CA7-4843-AE50-37BF56F3B6E9}"/>
              </a:ext>
            </a:extLst>
          </p:cNvPr>
          <p:cNvSpPr txBox="1"/>
          <p:nvPr/>
        </p:nvSpPr>
        <p:spPr>
          <a:xfrm>
            <a:off x="926795" y="2188060"/>
            <a:ext cx="4893817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Opini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masyarakat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variatif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Tempat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menyalurkan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pendapat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pun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semakin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jenisnya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8" name="Google Shape;1101;p59">
            <a:extLst>
              <a:ext uri="{FF2B5EF4-FFF2-40B4-BE49-F238E27FC236}">
                <a16:creationId xmlns:a16="http://schemas.microsoft.com/office/drawing/2014/main" id="{08E255B1-B657-4B06-BAF7-549353193464}"/>
              </a:ext>
            </a:extLst>
          </p:cNvPr>
          <p:cNvSpPr/>
          <p:nvPr/>
        </p:nvSpPr>
        <p:spPr>
          <a:xfrm rot="19214305">
            <a:off x="-881222" y="-165828"/>
            <a:ext cx="2769270" cy="1657218"/>
          </a:xfrm>
          <a:custGeom>
            <a:avLst/>
            <a:gdLst/>
            <a:ahLst/>
            <a:cxnLst/>
            <a:rect l="l" t="t" r="r" b="b"/>
            <a:pathLst>
              <a:path w="63875" h="39141" extrusionOk="0">
                <a:moveTo>
                  <a:pt x="33386" y="1"/>
                </a:moveTo>
                <a:cubicBezTo>
                  <a:pt x="16712" y="1"/>
                  <a:pt x="1" y="9111"/>
                  <a:pt x="3416" y="25597"/>
                </a:cubicBezTo>
                <a:lnTo>
                  <a:pt x="3416" y="25609"/>
                </a:lnTo>
                <a:cubicBezTo>
                  <a:pt x="4486" y="30972"/>
                  <a:pt x="10932" y="38500"/>
                  <a:pt x="16307" y="39035"/>
                </a:cubicBezTo>
                <a:cubicBezTo>
                  <a:pt x="16913" y="39106"/>
                  <a:pt x="17460" y="39140"/>
                  <a:pt x="17955" y="39140"/>
                </a:cubicBezTo>
                <a:cubicBezTo>
                  <a:pt x="24926" y="39140"/>
                  <a:pt x="21539" y="32411"/>
                  <a:pt x="27058" y="29902"/>
                </a:cubicBezTo>
                <a:cubicBezTo>
                  <a:pt x="28422" y="29106"/>
                  <a:pt x="29811" y="28779"/>
                  <a:pt x="31202" y="28779"/>
                </a:cubicBezTo>
                <a:cubicBezTo>
                  <a:pt x="36383" y="28779"/>
                  <a:pt x="41610" y="33304"/>
                  <a:pt x="45847" y="34991"/>
                </a:cubicBezTo>
                <a:cubicBezTo>
                  <a:pt x="48304" y="35775"/>
                  <a:pt x="50521" y="36142"/>
                  <a:pt x="52490" y="36142"/>
                </a:cubicBezTo>
                <a:cubicBezTo>
                  <a:pt x="59992" y="36142"/>
                  <a:pt x="63875" y="30813"/>
                  <a:pt x="63602" y="22909"/>
                </a:cubicBezTo>
                <a:cubicBezTo>
                  <a:pt x="63058" y="7228"/>
                  <a:pt x="48237" y="1"/>
                  <a:pt x="33386" y="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154;p64">
            <a:extLst>
              <a:ext uri="{FF2B5EF4-FFF2-40B4-BE49-F238E27FC236}">
                <a16:creationId xmlns:a16="http://schemas.microsoft.com/office/drawing/2014/main" id="{6209FEF0-2A99-4B83-99D2-D6ACDD85262E}"/>
              </a:ext>
            </a:extLst>
          </p:cNvPr>
          <p:cNvSpPr/>
          <p:nvPr/>
        </p:nvSpPr>
        <p:spPr>
          <a:xfrm>
            <a:off x="6211517" y="2078423"/>
            <a:ext cx="5033456" cy="1692322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defTabSz="10033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Memantau</a:t>
            </a:r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memahami</a:t>
            </a:r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tiap</a:t>
            </a:r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opini</a:t>
            </a:r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sentiment yang </a:t>
            </a:r>
            <a:r>
              <a:rPr lang="en-ID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ID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2" name="Google Shape;1154;p64">
            <a:extLst>
              <a:ext uri="{FF2B5EF4-FFF2-40B4-BE49-F238E27FC236}">
                <a16:creationId xmlns:a16="http://schemas.microsoft.com/office/drawing/2014/main" id="{BD656036-F4ED-473C-BB91-B090DF40C51A}"/>
              </a:ext>
            </a:extLst>
          </p:cNvPr>
          <p:cNvSpPr/>
          <p:nvPr/>
        </p:nvSpPr>
        <p:spPr>
          <a:xfrm>
            <a:off x="787156" y="4233931"/>
            <a:ext cx="5033456" cy="1692322"/>
          </a:xfrm>
          <a:prstGeom prst="roundRect">
            <a:avLst>
              <a:gd name="adj" fmla="val 16667"/>
            </a:avLst>
          </a:prstGeom>
          <a:solidFill>
            <a:srgbClr val="F30D33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Menganalisis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selera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masyarakat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diluncurkan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sebelumnya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3" name="Google Shape;1154;p64">
            <a:extLst>
              <a:ext uri="{FF2B5EF4-FFF2-40B4-BE49-F238E27FC236}">
                <a16:creationId xmlns:a16="http://schemas.microsoft.com/office/drawing/2014/main" id="{073019AD-8B98-4B9C-81E0-972BC386B880}"/>
              </a:ext>
            </a:extLst>
          </p:cNvPr>
          <p:cNvSpPr/>
          <p:nvPr/>
        </p:nvSpPr>
        <p:spPr>
          <a:xfrm>
            <a:off x="6211516" y="4233931"/>
            <a:ext cx="5033456" cy="1692322"/>
          </a:xfrm>
          <a:prstGeom prst="roundRect">
            <a:avLst>
              <a:gd name="adj" fmla="val 16667"/>
            </a:avLst>
          </a:prstGeom>
          <a:solidFill>
            <a:srgbClr val="FEB80A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sentiment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dijadikan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pertimbangan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penentuan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kebijakan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pemerintah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hingga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strategi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politik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6067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A7BDAD87-3641-47E5-8493-EC8ED7A86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357" y="3185853"/>
            <a:ext cx="6057900" cy="336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104E4D-DEB7-4D16-B271-3DAEEBDD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4851" y="139003"/>
            <a:ext cx="5033456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 APA MELAKUKAN ANALYSIS SENTIMENT?</a:t>
            </a:r>
            <a:endParaRPr lang="en-ID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1106;p59">
            <a:extLst>
              <a:ext uri="{FF2B5EF4-FFF2-40B4-BE49-F238E27FC236}">
                <a16:creationId xmlns:a16="http://schemas.microsoft.com/office/drawing/2014/main" id="{0780186B-E792-424B-8A86-CC0446F0744B}"/>
              </a:ext>
            </a:extLst>
          </p:cNvPr>
          <p:cNvSpPr/>
          <p:nvPr/>
        </p:nvSpPr>
        <p:spPr>
          <a:xfrm rot="5400000">
            <a:off x="10661072" y="-90054"/>
            <a:ext cx="1440873" cy="1620982"/>
          </a:xfrm>
          <a:custGeom>
            <a:avLst/>
            <a:gdLst/>
            <a:ahLst/>
            <a:cxnLst/>
            <a:rect l="l" t="t" r="r" b="b"/>
            <a:pathLst>
              <a:path w="37361" h="27567" extrusionOk="0">
                <a:moveTo>
                  <a:pt x="0" y="0"/>
                </a:moveTo>
                <a:lnTo>
                  <a:pt x="0" y="27566"/>
                </a:lnTo>
                <a:cubicBezTo>
                  <a:pt x="5854" y="26999"/>
                  <a:pt x="11140" y="23772"/>
                  <a:pt x="14302" y="18794"/>
                </a:cubicBezTo>
                <a:cubicBezTo>
                  <a:pt x="15194" y="17399"/>
                  <a:pt x="15940" y="15859"/>
                  <a:pt x="17108" y="14740"/>
                </a:cubicBezTo>
                <a:cubicBezTo>
                  <a:pt x="19686" y="12275"/>
                  <a:pt x="23480" y="12535"/>
                  <a:pt x="26772" y="11627"/>
                </a:cubicBezTo>
                <a:cubicBezTo>
                  <a:pt x="31604" y="10297"/>
                  <a:pt x="35674" y="6032"/>
                  <a:pt x="37166" y="778"/>
                </a:cubicBezTo>
                <a:cubicBezTo>
                  <a:pt x="37231" y="519"/>
                  <a:pt x="37296" y="260"/>
                  <a:pt x="373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101;p59">
            <a:extLst>
              <a:ext uri="{FF2B5EF4-FFF2-40B4-BE49-F238E27FC236}">
                <a16:creationId xmlns:a16="http://schemas.microsoft.com/office/drawing/2014/main" id="{08E255B1-B657-4B06-BAF7-549353193464}"/>
              </a:ext>
            </a:extLst>
          </p:cNvPr>
          <p:cNvSpPr/>
          <p:nvPr/>
        </p:nvSpPr>
        <p:spPr>
          <a:xfrm rot="19214305">
            <a:off x="-881222" y="-165828"/>
            <a:ext cx="2769270" cy="1657218"/>
          </a:xfrm>
          <a:custGeom>
            <a:avLst/>
            <a:gdLst/>
            <a:ahLst/>
            <a:cxnLst/>
            <a:rect l="l" t="t" r="r" b="b"/>
            <a:pathLst>
              <a:path w="63875" h="39141" extrusionOk="0">
                <a:moveTo>
                  <a:pt x="33386" y="1"/>
                </a:moveTo>
                <a:cubicBezTo>
                  <a:pt x="16712" y="1"/>
                  <a:pt x="1" y="9111"/>
                  <a:pt x="3416" y="25597"/>
                </a:cubicBezTo>
                <a:lnTo>
                  <a:pt x="3416" y="25609"/>
                </a:lnTo>
                <a:cubicBezTo>
                  <a:pt x="4486" y="30972"/>
                  <a:pt x="10932" y="38500"/>
                  <a:pt x="16307" y="39035"/>
                </a:cubicBezTo>
                <a:cubicBezTo>
                  <a:pt x="16913" y="39106"/>
                  <a:pt x="17460" y="39140"/>
                  <a:pt x="17955" y="39140"/>
                </a:cubicBezTo>
                <a:cubicBezTo>
                  <a:pt x="24926" y="39140"/>
                  <a:pt x="21539" y="32411"/>
                  <a:pt x="27058" y="29902"/>
                </a:cubicBezTo>
                <a:cubicBezTo>
                  <a:pt x="28422" y="29106"/>
                  <a:pt x="29811" y="28779"/>
                  <a:pt x="31202" y="28779"/>
                </a:cubicBezTo>
                <a:cubicBezTo>
                  <a:pt x="36383" y="28779"/>
                  <a:pt x="41610" y="33304"/>
                  <a:pt x="45847" y="34991"/>
                </a:cubicBezTo>
                <a:cubicBezTo>
                  <a:pt x="48304" y="35775"/>
                  <a:pt x="50521" y="36142"/>
                  <a:pt x="52490" y="36142"/>
                </a:cubicBezTo>
                <a:cubicBezTo>
                  <a:pt x="59992" y="36142"/>
                  <a:pt x="63875" y="30813"/>
                  <a:pt x="63602" y="22909"/>
                </a:cubicBezTo>
                <a:cubicBezTo>
                  <a:pt x="63058" y="7228"/>
                  <a:pt x="48237" y="1"/>
                  <a:pt x="33386" y="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C3F336-8B65-45CC-8F91-4FEAB9445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271"/>
          <a:stretch/>
        </p:blipFill>
        <p:spPr>
          <a:xfrm>
            <a:off x="665901" y="1560100"/>
            <a:ext cx="5314521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60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A4FC7DC-DB20-4918-9B63-FE2E1C9C4B2F}"/>
              </a:ext>
            </a:extLst>
          </p:cNvPr>
          <p:cNvGrpSpPr/>
          <p:nvPr/>
        </p:nvGrpSpPr>
        <p:grpSpPr>
          <a:xfrm>
            <a:off x="9118599" y="5721927"/>
            <a:ext cx="3446346" cy="1136073"/>
            <a:chOff x="-1" y="5721929"/>
            <a:chExt cx="3446346" cy="1136073"/>
          </a:xfrm>
        </p:grpSpPr>
        <p:sp>
          <p:nvSpPr>
            <p:cNvPr id="11" name="Google Shape;1105;p59">
              <a:extLst>
                <a:ext uri="{FF2B5EF4-FFF2-40B4-BE49-F238E27FC236}">
                  <a16:creationId xmlns:a16="http://schemas.microsoft.com/office/drawing/2014/main" id="{0DE52D70-0962-4EB1-9FBD-DD8DE2C62E96}"/>
                </a:ext>
              </a:extLst>
            </p:cNvPr>
            <p:cNvSpPr/>
            <p:nvPr/>
          </p:nvSpPr>
          <p:spPr>
            <a:xfrm rot="10800000">
              <a:off x="1707886" y="6203866"/>
              <a:ext cx="1738459" cy="654133"/>
            </a:xfrm>
            <a:custGeom>
              <a:avLst/>
              <a:gdLst/>
              <a:ahLst/>
              <a:cxnLst/>
              <a:rect l="l" t="t" r="r" b="b"/>
              <a:pathLst>
                <a:path w="88992" h="55128" extrusionOk="0">
                  <a:moveTo>
                    <a:pt x="11465" y="1"/>
                  </a:moveTo>
                  <a:cubicBezTo>
                    <a:pt x="13702" y="4055"/>
                    <a:pt x="15227" y="8514"/>
                    <a:pt x="15178" y="13119"/>
                  </a:cubicBezTo>
                  <a:cubicBezTo>
                    <a:pt x="15178" y="14546"/>
                    <a:pt x="14919" y="15957"/>
                    <a:pt x="14416" y="17287"/>
                  </a:cubicBezTo>
                  <a:cubicBezTo>
                    <a:pt x="13897" y="18600"/>
                    <a:pt x="13070" y="19719"/>
                    <a:pt x="11870" y="20400"/>
                  </a:cubicBezTo>
                  <a:cubicBezTo>
                    <a:pt x="10654" y="21081"/>
                    <a:pt x="9308" y="21211"/>
                    <a:pt x="7913" y="21340"/>
                  </a:cubicBezTo>
                  <a:cubicBezTo>
                    <a:pt x="6535" y="21486"/>
                    <a:pt x="5141" y="21584"/>
                    <a:pt x="3908" y="22184"/>
                  </a:cubicBezTo>
                  <a:cubicBezTo>
                    <a:pt x="16" y="24081"/>
                    <a:pt x="0" y="30178"/>
                    <a:pt x="3033" y="33275"/>
                  </a:cubicBezTo>
                  <a:cubicBezTo>
                    <a:pt x="4541" y="34832"/>
                    <a:pt x="6486" y="35772"/>
                    <a:pt x="8562" y="36291"/>
                  </a:cubicBezTo>
                  <a:cubicBezTo>
                    <a:pt x="10385" y="36591"/>
                    <a:pt x="12287" y="36754"/>
                    <a:pt x="14208" y="36754"/>
                  </a:cubicBezTo>
                  <a:cubicBezTo>
                    <a:pt x="21311" y="36754"/>
                    <a:pt x="28661" y="34527"/>
                    <a:pt x="33129" y="28783"/>
                  </a:cubicBezTo>
                  <a:cubicBezTo>
                    <a:pt x="36582" y="24729"/>
                    <a:pt x="36988" y="19265"/>
                    <a:pt x="40636" y="15211"/>
                  </a:cubicBezTo>
                  <a:cubicBezTo>
                    <a:pt x="42878" y="12970"/>
                    <a:pt x="45999" y="11993"/>
                    <a:pt x="49138" y="11993"/>
                  </a:cubicBezTo>
                  <a:cubicBezTo>
                    <a:pt x="49973" y="11993"/>
                    <a:pt x="50809" y="12062"/>
                    <a:pt x="51630" y="12195"/>
                  </a:cubicBezTo>
                  <a:cubicBezTo>
                    <a:pt x="52895" y="12373"/>
                    <a:pt x="54128" y="12681"/>
                    <a:pt x="55328" y="13087"/>
                  </a:cubicBezTo>
                  <a:cubicBezTo>
                    <a:pt x="58927" y="14335"/>
                    <a:pt x="62171" y="16622"/>
                    <a:pt x="64246" y="19800"/>
                  </a:cubicBezTo>
                  <a:cubicBezTo>
                    <a:pt x="65284" y="21405"/>
                    <a:pt x="65997" y="23189"/>
                    <a:pt x="66338" y="25070"/>
                  </a:cubicBezTo>
                  <a:cubicBezTo>
                    <a:pt x="67992" y="30599"/>
                    <a:pt x="64133" y="34653"/>
                    <a:pt x="62106" y="39323"/>
                  </a:cubicBezTo>
                  <a:cubicBezTo>
                    <a:pt x="60890" y="42567"/>
                    <a:pt x="62316" y="45810"/>
                    <a:pt x="64749" y="48242"/>
                  </a:cubicBezTo>
                  <a:cubicBezTo>
                    <a:pt x="70285" y="53599"/>
                    <a:pt x="77889" y="55127"/>
                    <a:pt x="85232" y="55127"/>
                  </a:cubicBezTo>
                  <a:cubicBezTo>
                    <a:pt x="86491" y="55127"/>
                    <a:pt x="87743" y="55082"/>
                    <a:pt x="88975" y="55004"/>
                  </a:cubicBezTo>
                  <a:lnTo>
                    <a:pt x="88991" y="55004"/>
                  </a:lnTo>
                  <a:lnTo>
                    <a:pt x="88991" y="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02;p59">
              <a:extLst>
                <a:ext uri="{FF2B5EF4-FFF2-40B4-BE49-F238E27FC236}">
                  <a16:creationId xmlns:a16="http://schemas.microsoft.com/office/drawing/2014/main" id="{83CA7BCD-874D-47A1-8F76-6AFCF3A7D418}"/>
                </a:ext>
              </a:extLst>
            </p:cNvPr>
            <p:cNvSpPr/>
            <p:nvPr/>
          </p:nvSpPr>
          <p:spPr>
            <a:xfrm rot="5400000">
              <a:off x="436417" y="5285511"/>
              <a:ext cx="1136073" cy="2008909"/>
            </a:xfrm>
            <a:custGeom>
              <a:avLst/>
              <a:gdLst/>
              <a:ahLst/>
              <a:cxnLst/>
              <a:rect l="l" t="t" r="r" b="b"/>
              <a:pathLst>
                <a:path w="55880" h="101348" extrusionOk="0">
                  <a:moveTo>
                    <a:pt x="25848" y="1"/>
                  </a:moveTo>
                  <a:cubicBezTo>
                    <a:pt x="24778" y="2044"/>
                    <a:pt x="24016" y="4233"/>
                    <a:pt x="23594" y="6503"/>
                  </a:cubicBezTo>
                  <a:cubicBezTo>
                    <a:pt x="22102" y="14870"/>
                    <a:pt x="26140" y="23238"/>
                    <a:pt x="26205" y="31718"/>
                  </a:cubicBezTo>
                  <a:cubicBezTo>
                    <a:pt x="26221" y="34507"/>
                    <a:pt x="25799" y="37378"/>
                    <a:pt x="24437" y="39875"/>
                  </a:cubicBezTo>
                  <a:cubicBezTo>
                    <a:pt x="22037" y="44318"/>
                    <a:pt x="17059" y="47058"/>
                    <a:pt x="11968" y="48534"/>
                  </a:cubicBezTo>
                  <a:cubicBezTo>
                    <a:pt x="9097" y="49377"/>
                    <a:pt x="5984" y="49961"/>
                    <a:pt x="3746" y="51826"/>
                  </a:cubicBezTo>
                  <a:cubicBezTo>
                    <a:pt x="0" y="54971"/>
                    <a:pt x="130" y="60663"/>
                    <a:pt x="2173" y="64976"/>
                  </a:cubicBezTo>
                  <a:cubicBezTo>
                    <a:pt x="4622" y="70165"/>
                    <a:pt x="9308" y="74300"/>
                    <a:pt x="14740" y="76862"/>
                  </a:cubicBezTo>
                  <a:cubicBezTo>
                    <a:pt x="20156" y="79424"/>
                    <a:pt x="26286" y="80478"/>
                    <a:pt x="32367" y="80576"/>
                  </a:cubicBezTo>
                  <a:cubicBezTo>
                    <a:pt x="34572" y="80608"/>
                    <a:pt x="36891" y="80559"/>
                    <a:pt x="38804" y="81565"/>
                  </a:cubicBezTo>
                  <a:cubicBezTo>
                    <a:pt x="40701" y="82586"/>
                    <a:pt x="41837" y="84483"/>
                    <a:pt x="42745" y="86364"/>
                  </a:cubicBezTo>
                  <a:cubicBezTo>
                    <a:pt x="45015" y="91051"/>
                    <a:pt x="46361" y="96142"/>
                    <a:pt x="46734" y="101348"/>
                  </a:cubicBezTo>
                  <a:lnTo>
                    <a:pt x="55879" y="101348"/>
                  </a:lnTo>
                  <a:lnTo>
                    <a:pt x="55879" y="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7104E4D-DEB7-4D16-B271-3DAEEBDD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02" y="28434"/>
            <a:ext cx="7671432" cy="860584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PENERAPAN DALAM DUNIA BISNIS</a:t>
            </a:r>
            <a:endParaRPr lang="en-ID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B4F811-8CA7-4843-AE50-37BF56F3B6E9}"/>
              </a:ext>
            </a:extLst>
          </p:cNvPr>
          <p:cNvSpPr txBox="1"/>
          <p:nvPr/>
        </p:nvSpPr>
        <p:spPr>
          <a:xfrm>
            <a:off x="704101" y="1894812"/>
            <a:ext cx="5137496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Penggabungan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100" dirty="0">
                <a:latin typeface="Arial" panose="020B0604020202020204" pitchFamily="34" charset="0"/>
                <a:cs typeface="Arial" panose="020B0604020202020204" pitchFamily="34" charset="0"/>
              </a:rPr>
              <a:t>riset pasar yang dengan analisis sentimen untuk menilai apa yang sedang disukai dan tidak disukai oleh pasar.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id-ID" sz="2100" dirty="0">
                <a:latin typeface="Arial" panose="020B0604020202020204" pitchFamily="34" charset="0"/>
                <a:cs typeface="Arial" panose="020B0604020202020204" pitchFamily="34" charset="0"/>
              </a:rPr>
              <a:t>asil analisis tersebut </a:t>
            </a:r>
            <a:r>
              <a:rPr lang="en-US" sz="2100" dirty="0" err="1">
                <a:latin typeface="Arial" panose="020B0604020202020204" pitchFamily="34" charset="0"/>
                <a:cs typeface="Arial" panose="020B0604020202020204" pitchFamily="34" charset="0"/>
              </a:rPr>
              <a:t>menunjang</a:t>
            </a:r>
            <a:r>
              <a:rPr lang="id-ID" sz="2100" dirty="0">
                <a:latin typeface="Arial" panose="020B0604020202020204" pitchFamily="34" charset="0"/>
                <a:cs typeface="Arial" panose="020B0604020202020204" pitchFamily="34" charset="0"/>
              </a:rPr>
              <a:t> keputusan dalam bisnis</a:t>
            </a: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, k</a:t>
            </a:r>
            <a:r>
              <a:rPr lang="id-ID" sz="2100" dirty="0">
                <a:latin typeface="Arial" panose="020B0604020202020204" pitchFamily="34" charset="0"/>
                <a:cs typeface="Arial" panose="020B0604020202020204" pitchFamily="34" charset="0"/>
              </a:rPr>
              <a:t>hususnya memanfaatkan hal yang memang sedang naik daun atau disukai oleh pelanggan.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D8CA3C-0B2E-4654-B779-804364F74CAD}"/>
              </a:ext>
            </a:extLst>
          </p:cNvPr>
          <p:cNvSpPr txBox="1"/>
          <p:nvPr/>
        </p:nvSpPr>
        <p:spPr>
          <a:xfrm>
            <a:off x="6300004" y="1894812"/>
            <a:ext cx="513749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Customer feedback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mengumpulkan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pendapat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biasanya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sangat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berguna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tahapan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product development. Feedback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sendiri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perlu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didapatkan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agar Anda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mengetahui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bagaimana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bisnis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dijalankan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Jika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bisnis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dijalankan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belum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sesuai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langsung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perbaikan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sisi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5" name="Google Shape;4818;p69">
            <a:extLst>
              <a:ext uri="{FF2B5EF4-FFF2-40B4-BE49-F238E27FC236}">
                <a16:creationId xmlns:a16="http://schemas.microsoft.com/office/drawing/2014/main" id="{E39E6F24-6354-4B5A-877B-F8E442EB5C50}"/>
              </a:ext>
            </a:extLst>
          </p:cNvPr>
          <p:cNvSpPr/>
          <p:nvPr/>
        </p:nvSpPr>
        <p:spPr>
          <a:xfrm>
            <a:off x="754500" y="1085298"/>
            <a:ext cx="5036698" cy="737625"/>
          </a:xfrm>
          <a:prstGeom prst="flowChartAlternateProcess">
            <a:avLst/>
          </a:prstGeom>
          <a:solidFill>
            <a:srgbClr val="3891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Market Research</a:t>
            </a:r>
            <a:endParaRPr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4818;p69">
            <a:extLst>
              <a:ext uri="{FF2B5EF4-FFF2-40B4-BE49-F238E27FC236}">
                <a16:creationId xmlns:a16="http://schemas.microsoft.com/office/drawing/2014/main" id="{A9224222-F6E6-4362-8F51-356DDD0A2D86}"/>
              </a:ext>
            </a:extLst>
          </p:cNvPr>
          <p:cNvSpPr/>
          <p:nvPr/>
        </p:nvSpPr>
        <p:spPr>
          <a:xfrm>
            <a:off x="6300004" y="1085298"/>
            <a:ext cx="5137496" cy="737625"/>
          </a:xfrm>
          <a:prstGeom prst="flowChartAlternateProcess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Customer Feedback</a:t>
            </a:r>
            <a:endParaRPr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95D770-4074-4E95-BB23-631061D68CB6}"/>
              </a:ext>
            </a:extLst>
          </p:cNvPr>
          <p:cNvSpPr txBox="1"/>
          <p:nvPr/>
        </p:nvSpPr>
        <p:spPr>
          <a:xfrm>
            <a:off x="653702" y="5155521"/>
            <a:ext cx="513749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id-ID" sz="2100" dirty="0">
                <a:latin typeface="Arial" panose="020B0604020202020204" pitchFamily="34" charset="0"/>
                <a:cs typeface="Arial" panose="020B0604020202020204" pitchFamily="34" charset="0"/>
              </a:rPr>
              <a:t>rand monitoring dilakukan untuk mengetahui sentimen dari opini publik di dalam media sosial dan platform lainnya.</a:t>
            </a:r>
          </a:p>
        </p:txBody>
      </p:sp>
      <p:sp>
        <p:nvSpPr>
          <p:cNvPr id="13" name="Google Shape;4818;p69">
            <a:extLst>
              <a:ext uri="{FF2B5EF4-FFF2-40B4-BE49-F238E27FC236}">
                <a16:creationId xmlns:a16="http://schemas.microsoft.com/office/drawing/2014/main" id="{FC5D08A7-9D57-4B1D-A742-04F8B2153D35}"/>
              </a:ext>
            </a:extLst>
          </p:cNvPr>
          <p:cNvSpPr/>
          <p:nvPr/>
        </p:nvSpPr>
        <p:spPr>
          <a:xfrm>
            <a:off x="704101" y="4346007"/>
            <a:ext cx="5036698" cy="737625"/>
          </a:xfrm>
          <a:prstGeom prst="flowChartAlternateProcess">
            <a:avLst/>
          </a:prstGeom>
          <a:solidFill>
            <a:srgbClr val="C32D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Brand Monitoring</a:t>
            </a:r>
            <a:endParaRPr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609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04E4D-DEB7-4D16-B271-3DAEEBDD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541807" y="2988787"/>
            <a:ext cx="6441286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AKAR ILMU SENTIMENT ANALYSIS</a:t>
            </a:r>
            <a:endParaRPr lang="en-ID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Grafik, Ikon Komputer, Statistik gambar png">
            <a:extLst>
              <a:ext uri="{FF2B5EF4-FFF2-40B4-BE49-F238E27FC236}">
                <a16:creationId xmlns:a16="http://schemas.microsoft.com/office/drawing/2014/main" id="{CB095F69-E8EC-4110-86DE-21F944F35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375" y="100403"/>
            <a:ext cx="3373667" cy="337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rtificial Intelligence Logo In Png, Transparent Png , Transparent Png  Image - PNGitem">
            <a:extLst>
              <a:ext uri="{FF2B5EF4-FFF2-40B4-BE49-F238E27FC236}">
                <a16:creationId xmlns:a16="http://schemas.microsoft.com/office/drawing/2014/main" id="{73626EE2-DE8C-480F-80D2-E14684A1E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23" b="90631" l="4767" r="94070">
                        <a14:foregroundMark x1="18605" y1="29939" x2="18605" y2="29939"/>
                        <a14:foregroundMark x1="27209" y1="29939" x2="27209" y2="29939"/>
                        <a14:foregroundMark x1="46977" y1="31874" x2="46977" y2="31874"/>
                        <a14:foregroundMark x1="45581" y1="31263" x2="45581" y2="31263"/>
                        <a14:foregroundMark x1="36860" y1="14358" x2="36860" y2="14358"/>
                        <a14:foregroundMark x1="30814" y1="14562" x2="30814" y2="14562"/>
                        <a14:foregroundMark x1="35698" y1="6823" x2="35698" y2="6823"/>
                        <a14:foregroundMark x1="18605" y1="66701" x2="18605" y2="66701"/>
                        <a14:foregroundMark x1="36163" y1="59776" x2="36163" y2="59776"/>
                        <a14:foregroundMark x1="38256" y1="61813" x2="38256" y2="61813"/>
                        <a14:foregroundMark x1="23721" y1="38595" x2="23721" y2="38595"/>
                        <a14:foregroundMark x1="24419" y1="37576" x2="24419" y2="37576"/>
                        <a14:foregroundMark x1="20233" y1="46843" x2="20233" y2="46843"/>
                        <a14:foregroundMark x1="20233" y1="46843" x2="20233" y2="46843"/>
                        <a14:foregroundMark x1="28372" y1="79226" x2="28372" y2="79226"/>
                        <a14:foregroundMark x1="37326" y1="86049" x2="37326" y2="86049"/>
                        <a14:foregroundMark x1="25814" y1="65682" x2="25814" y2="65682"/>
                        <a14:foregroundMark x1="25814" y1="71690" x2="25814" y2="71690"/>
                        <a14:foregroundMark x1="36163" y1="66701" x2="36163" y2="66701"/>
                        <a14:foregroundMark x1="37791" y1="70265" x2="37791" y2="70265"/>
                        <a14:foregroundMark x1="44419" y1="77393" x2="44419" y2="77393"/>
                        <a14:foregroundMark x1="45581" y1="68839" x2="45581" y2="68839"/>
                        <a14:foregroundMark x1="47674" y1="69043" x2="47674" y2="69043"/>
                        <a14:foregroundMark x1="88023" y1="51527" x2="88023" y2="51527"/>
                        <a14:foregroundMark x1="94070" y1="45214" x2="94070" y2="45214"/>
                        <a14:foregroundMark x1="61279" y1="90733" x2="61279" y2="90733"/>
                        <a14:foregroundMark x1="61279" y1="90733" x2="61279" y2="90733"/>
                        <a14:foregroundMark x1="38721" y1="86864" x2="38721" y2="86864"/>
                        <a14:foregroundMark x1="47442" y1="79430" x2="47442" y2="79430"/>
                        <a14:foregroundMark x1="46047" y1="77393" x2="46047" y2="77393"/>
                        <a14:foregroundMark x1="46047" y1="77393" x2="46047" y2="77393"/>
                        <a14:foregroundMark x1="47442" y1="82383" x2="47442" y2="82383"/>
                        <a14:foregroundMark x1="22558" y1="69246" x2="22558" y2="69246"/>
                        <a14:foregroundMark x1="17907" y1="71487" x2="17907" y2="71487"/>
                        <a14:foregroundMark x1="18605" y1="61405" x2="18605" y2="61405"/>
                        <a14:foregroundMark x1="18140" y1="51731" x2="18140" y2="51731"/>
                        <a14:foregroundMark x1="20000" y1="45214" x2="20000" y2="45214"/>
                        <a14:foregroundMark x1="15000" y1="47862" x2="15000" y2="47862"/>
                        <a14:foregroundMark x1="21395" y1="41039" x2="21395" y2="41039"/>
                        <a14:foregroundMark x1="27907" y1="25458" x2="27907" y2="25458"/>
                        <a14:foregroundMark x1="37558" y1="16599" x2="37558" y2="16599"/>
                        <a14:foregroundMark x1="15465" y1="42668" x2="15465" y2="42668"/>
                        <a14:foregroundMark x1="4767" y1="48065" x2="4767" y2="48065"/>
                        <a14:foregroundMark x1="26512" y1="13544" x2="26512" y2="13544"/>
                        <a14:foregroundMark x1="31279" y1="24033" x2="31279" y2="24033"/>
                        <a14:foregroundMark x1="16977" y1="44399" x2="16977" y2="44399"/>
                        <a14:foregroundMark x1="6860" y1="48269" x2="6860" y2="48269"/>
                        <a14:foregroundMark x1="11744" y1="52138" x2="11744" y2="52138"/>
                        <a14:foregroundMark x1="21395" y1="19145" x2="21395" y2="19145"/>
                        <a14:foregroundMark x1="18140" y1="58350" x2="18140" y2="583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606" y="3595536"/>
            <a:ext cx="2515204" cy="287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achine Learning of the Next Decade: The Promises and the Pitfalls -  DATAVERSITY">
            <a:extLst>
              <a:ext uri="{FF2B5EF4-FFF2-40B4-BE49-F238E27FC236}">
                <a16:creationId xmlns:a16="http://schemas.microsoft.com/office/drawing/2014/main" id="{64863C6A-B971-40C2-883B-E426E33F5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145" y="0"/>
            <a:ext cx="24193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Literally, You Can Dump Any Data In Any Format And - Big Data Funnel  Transparent PNG Image | Transparent PNG Free Download on SeekPNG">
            <a:extLst>
              <a:ext uri="{FF2B5EF4-FFF2-40B4-BE49-F238E27FC236}">
                <a16:creationId xmlns:a16="http://schemas.microsoft.com/office/drawing/2014/main" id="{F16969A0-BBA3-47B5-B04E-CC28485B9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424" b="89860" l="10000" r="90000">
                        <a14:foregroundMark x1="79634" y1="51638" x2="79634" y2="51638"/>
                        <a14:foregroundMark x1="69146" y1="41030" x2="69146" y2="41030"/>
                        <a14:foregroundMark x1="72195" y1="38690" x2="72195" y2="38690"/>
                        <a14:foregroundMark x1="69878" y1="37910" x2="69878" y2="37910"/>
                        <a14:foregroundMark x1="66463" y1="38378" x2="66463" y2="38378"/>
                        <a14:foregroundMark x1="79390" y1="27457" x2="79390" y2="27457"/>
                        <a14:foregroundMark x1="77683" y1="30577" x2="77683" y2="30577"/>
                        <a14:foregroundMark x1="83659" y1="35413" x2="83659" y2="35413"/>
                        <a14:foregroundMark x1="83537" y1="35101" x2="83537" y2="35101"/>
                        <a14:foregroundMark x1="49146" y1="12480" x2="49146" y2="12480"/>
                        <a14:foregroundMark x1="40122" y1="15913" x2="40122" y2="15913"/>
                        <a14:foregroundMark x1="34878" y1="20593" x2="34878" y2="20593"/>
                        <a14:foregroundMark x1="26585" y1="24649" x2="26585" y2="24649"/>
                        <a14:foregroundMark x1="21098" y1="19657" x2="21098" y2="19657"/>
                        <a14:foregroundMark x1="18049" y1="12012" x2="18049" y2="12012"/>
                        <a14:foregroundMark x1="15610" y1="9984" x2="15610" y2="9984"/>
                        <a14:foregroundMark x1="58659" y1="9204" x2="58659" y2="9204"/>
                        <a14:foregroundMark x1="56341" y1="17629" x2="56341" y2="17629"/>
                        <a14:foregroundMark x1="51951" y1="20905" x2="51951" y2="20905"/>
                        <a14:foregroundMark x1="73415" y1="24025" x2="73415" y2="24025"/>
                        <a14:foregroundMark x1="26707" y1="23401" x2="26707" y2="23401"/>
                        <a14:foregroundMark x1="23415" y1="22465" x2="23415" y2="22465"/>
                        <a14:foregroundMark x1="20610" y1="19969" x2="20610" y2="19969"/>
                        <a14:foregroundMark x1="19146" y1="14665" x2="19146" y2="14665"/>
                        <a14:foregroundMark x1="72927" y1="12168" x2="72927" y2="12168"/>
                        <a14:foregroundMark x1="64878" y1="11700" x2="64878" y2="11700"/>
                        <a14:foregroundMark x1="60244" y1="32137" x2="60244" y2="32137"/>
                        <a14:foregroundMark x1="61585" y1="34477" x2="61585" y2="34477"/>
                        <a14:foregroundMark x1="67439" y1="34009" x2="67439" y2="34009"/>
                        <a14:foregroundMark x1="72317" y1="28393" x2="72317" y2="28393"/>
                        <a14:foregroundMark x1="54756" y1="37129" x2="54756" y2="37129"/>
                        <a14:foregroundMark x1="52683" y1="29173" x2="52683" y2="29173"/>
                        <a14:foregroundMark x1="49512" y1="24961" x2="49512" y2="24961"/>
                        <a14:foregroundMark x1="44146" y1="26989" x2="44146" y2="26989"/>
                        <a14:foregroundMark x1="71585" y1="32449" x2="71585" y2="32449"/>
                        <a14:foregroundMark x1="74878" y1="36037" x2="74878" y2="36037"/>
                        <a14:foregroundMark x1="77805" y1="31513" x2="77805" y2="31513"/>
                        <a14:foregroundMark x1="83293" y1="34633" x2="83293" y2="34633"/>
                        <a14:foregroundMark x1="42927" y1="9204" x2="42927" y2="9204"/>
                        <a14:foregroundMark x1="40610" y1="22933" x2="40610" y2="22933"/>
                        <a14:foregroundMark x1="39146" y1="29485" x2="39146" y2="29485"/>
                        <a14:foregroundMark x1="43659" y1="20437" x2="43659" y2="20437"/>
                        <a14:foregroundMark x1="45244" y1="17161" x2="45244" y2="17161"/>
                        <a14:foregroundMark x1="31585" y1="23713" x2="31585" y2="23713"/>
                        <a14:foregroundMark x1="29268" y1="9984" x2="29268" y2="9984"/>
                        <a14:foregroundMark x1="26951" y1="10608" x2="26951" y2="10608"/>
                        <a14:foregroundMark x1="21098" y1="9048" x2="21098" y2="9048"/>
                        <a14:foregroundMark x1="23415" y1="10140" x2="23415" y2="10140"/>
                        <a14:foregroundMark x1="15366" y1="15133" x2="15366" y2="15133"/>
                        <a14:foregroundMark x1="52073" y1="8424" x2="52073" y2="84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42" y="3648870"/>
            <a:ext cx="3663352" cy="286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5616361-FF4F-4641-A55F-A576755583DE}"/>
              </a:ext>
            </a:extLst>
          </p:cNvPr>
          <p:cNvSpPr txBox="1">
            <a:spLocks/>
          </p:cNvSpPr>
          <p:nvPr/>
        </p:nvSpPr>
        <p:spPr>
          <a:xfrm>
            <a:off x="3183954" y="2830123"/>
            <a:ext cx="2036507" cy="860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Statistik</a:t>
            </a:r>
            <a:endParaRPr lang="en-ID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E4E971D-12AD-4FF0-8C73-08442648A2EE}"/>
              </a:ext>
            </a:extLst>
          </p:cNvPr>
          <p:cNvSpPr txBox="1">
            <a:spLocks/>
          </p:cNvSpPr>
          <p:nvPr/>
        </p:nvSpPr>
        <p:spPr>
          <a:xfrm>
            <a:off x="2152829" y="6057095"/>
            <a:ext cx="4317244" cy="860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Pattern Recognition</a:t>
            </a:r>
            <a:endParaRPr lang="en-ID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D9F08CA-B7B4-416C-B6AC-913DF8AF15EB}"/>
              </a:ext>
            </a:extLst>
          </p:cNvPr>
          <p:cNvSpPr txBox="1">
            <a:spLocks/>
          </p:cNvSpPr>
          <p:nvPr/>
        </p:nvSpPr>
        <p:spPr>
          <a:xfrm>
            <a:off x="6128389" y="2788286"/>
            <a:ext cx="4533135" cy="860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Artificial Intelligence</a:t>
            </a:r>
            <a:endParaRPr lang="en-ID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FDA871E-F0AB-4826-ADBC-DFF204B8527B}"/>
              </a:ext>
            </a:extLst>
          </p:cNvPr>
          <p:cNvSpPr txBox="1">
            <a:spLocks/>
          </p:cNvSpPr>
          <p:nvPr/>
        </p:nvSpPr>
        <p:spPr>
          <a:xfrm>
            <a:off x="7014720" y="6006430"/>
            <a:ext cx="3230200" cy="860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Big Data</a:t>
            </a:r>
            <a:endParaRPr lang="en-ID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E588E6-95DE-4A20-AAB5-83142898C063}"/>
              </a:ext>
            </a:extLst>
          </p:cNvPr>
          <p:cNvGrpSpPr/>
          <p:nvPr/>
        </p:nvGrpSpPr>
        <p:grpSpPr>
          <a:xfrm>
            <a:off x="9647425" y="5869119"/>
            <a:ext cx="3446346" cy="1136073"/>
            <a:chOff x="-1" y="5721929"/>
            <a:chExt cx="3446346" cy="1136073"/>
          </a:xfrm>
        </p:grpSpPr>
        <p:sp>
          <p:nvSpPr>
            <p:cNvPr id="26" name="Google Shape;1105;p59">
              <a:extLst>
                <a:ext uri="{FF2B5EF4-FFF2-40B4-BE49-F238E27FC236}">
                  <a16:creationId xmlns:a16="http://schemas.microsoft.com/office/drawing/2014/main" id="{4FF17B93-3280-4235-86B7-80F7DF745BC8}"/>
                </a:ext>
              </a:extLst>
            </p:cNvPr>
            <p:cNvSpPr/>
            <p:nvPr/>
          </p:nvSpPr>
          <p:spPr>
            <a:xfrm rot="10800000">
              <a:off x="1707886" y="6203866"/>
              <a:ext cx="1738459" cy="654133"/>
            </a:xfrm>
            <a:custGeom>
              <a:avLst/>
              <a:gdLst/>
              <a:ahLst/>
              <a:cxnLst/>
              <a:rect l="l" t="t" r="r" b="b"/>
              <a:pathLst>
                <a:path w="88992" h="55128" extrusionOk="0">
                  <a:moveTo>
                    <a:pt x="11465" y="1"/>
                  </a:moveTo>
                  <a:cubicBezTo>
                    <a:pt x="13702" y="4055"/>
                    <a:pt x="15227" y="8514"/>
                    <a:pt x="15178" y="13119"/>
                  </a:cubicBezTo>
                  <a:cubicBezTo>
                    <a:pt x="15178" y="14546"/>
                    <a:pt x="14919" y="15957"/>
                    <a:pt x="14416" y="17287"/>
                  </a:cubicBezTo>
                  <a:cubicBezTo>
                    <a:pt x="13897" y="18600"/>
                    <a:pt x="13070" y="19719"/>
                    <a:pt x="11870" y="20400"/>
                  </a:cubicBezTo>
                  <a:cubicBezTo>
                    <a:pt x="10654" y="21081"/>
                    <a:pt x="9308" y="21211"/>
                    <a:pt x="7913" y="21340"/>
                  </a:cubicBezTo>
                  <a:cubicBezTo>
                    <a:pt x="6535" y="21486"/>
                    <a:pt x="5141" y="21584"/>
                    <a:pt x="3908" y="22184"/>
                  </a:cubicBezTo>
                  <a:cubicBezTo>
                    <a:pt x="16" y="24081"/>
                    <a:pt x="0" y="30178"/>
                    <a:pt x="3033" y="33275"/>
                  </a:cubicBezTo>
                  <a:cubicBezTo>
                    <a:pt x="4541" y="34832"/>
                    <a:pt x="6486" y="35772"/>
                    <a:pt x="8562" y="36291"/>
                  </a:cubicBezTo>
                  <a:cubicBezTo>
                    <a:pt x="10385" y="36591"/>
                    <a:pt x="12287" y="36754"/>
                    <a:pt x="14208" y="36754"/>
                  </a:cubicBezTo>
                  <a:cubicBezTo>
                    <a:pt x="21311" y="36754"/>
                    <a:pt x="28661" y="34527"/>
                    <a:pt x="33129" y="28783"/>
                  </a:cubicBezTo>
                  <a:cubicBezTo>
                    <a:pt x="36582" y="24729"/>
                    <a:pt x="36988" y="19265"/>
                    <a:pt x="40636" y="15211"/>
                  </a:cubicBezTo>
                  <a:cubicBezTo>
                    <a:pt x="42878" y="12970"/>
                    <a:pt x="45999" y="11993"/>
                    <a:pt x="49138" y="11993"/>
                  </a:cubicBezTo>
                  <a:cubicBezTo>
                    <a:pt x="49973" y="11993"/>
                    <a:pt x="50809" y="12062"/>
                    <a:pt x="51630" y="12195"/>
                  </a:cubicBezTo>
                  <a:cubicBezTo>
                    <a:pt x="52895" y="12373"/>
                    <a:pt x="54128" y="12681"/>
                    <a:pt x="55328" y="13087"/>
                  </a:cubicBezTo>
                  <a:cubicBezTo>
                    <a:pt x="58927" y="14335"/>
                    <a:pt x="62171" y="16622"/>
                    <a:pt x="64246" y="19800"/>
                  </a:cubicBezTo>
                  <a:cubicBezTo>
                    <a:pt x="65284" y="21405"/>
                    <a:pt x="65997" y="23189"/>
                    <a:pt x="66338" y="25070"/>
                  </a:cubicBezTo>
                  <a:cubicBezTo>
                    <a:pt x="67992" y="30599"/>
                    <a:pt x="64133" y="34653"/>
                    <a:pt x="62106" y="39323"/>
                  </a:cubicBezTo>
                  <a:cubicBezTo>
                    <a:pt x="60890" y="42567"/>
                    <a:pt x="62316" y="45810"/>
                    <a:pt x="64749" y="48242"/>
                  </a:cubicBezTo>
                  <a:cubicBezTo>
                    <a:pt x="70285" y="53599"/>
                    <a:pt x="77889" y="55127"/>
                    <a:pt x="85232" y="55127"/>
                  </a:cubicBezTo>
                  <a:cubicBezTo>
                    <a:pt x="86491" y="55127"/>
                    <a:pt x="87743" y="55082"/>
                    <a:pt x="88975" y="55004"/>
                  </a:cubicBezTo>
                  <a:lnTo>
                    <a:pt x="88991" y="55004"/>
                  </a:lnTo>
                  <a:lnTo>
                    <a:pt x="88991" y="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02;p59">
              <a:extLst>
                <a:ext uri="{FF2B5EF4-FFF2-40B4-BE49-F238E27FC236}">
                  <a16:creationId xmlns:a16="http://schemas.microsoft.com/office/drawing/2014/main" id="{58EC87C4-91A6-4872-AFD6-EAC586464F63}"/>
                </a:ext>
              </a:extLst>
            </p:cNvPr>
            <p:cNvSpPr/>
            <p:nvPr/>
          </p:nvSpPr>
          <p:spPr>
            <a:xfrm rot="5400000">
              <a:off x="436417" y="5285511"/>
              <a:ext cx="1136073" cy="2008909"/>
            </a:xfrm>
            <a:custGeom>
              <a:avLst/>
              <a:gdLst/>
              <a:ahLst/>
              <a:cxnLst/>
              <a:rect l="l" t="t" r="r" b="b"/>
              <a:pathLst>
                <a:path w="55880" h="101348" extrusionOk="0">
                  <a:moveTo>
                    <a:pt x="25848" y="1"/>
                  </a:moveTo>
                  <a:cubicBezTo>
                    <a:pt x="24778" y="2044"/>
                    <a:pt x="24016" y="4233"/>
                    <a:pt x="23594" y="6503"/>
                  </a:cubicBezTo>
                  <a:cubicBezTo>
                    <a:pt x="22102" y="14870"/>
                    <a:pt x="26140" y="23238"/>
                    <a:pt x="26205" y="31718"/>
                  </a:cubicBezTo>
                  <a:cubicBezTo>
                    <a:pt x="26221" y="34507"/>
                    <a:pt x="25799" y="37378"/>
                    <a:pt x="24437" y="39875"/>
                  </a:cubicBezTo>
                  <a:cubicBezTo>
                    <a:pt x="22037" y="44318"/>
                    <a:pt x="17059" y="47058"/>
                    <a:pt x="11968" y="48534"/>
                  </a:cubicBezTo>
                  <a:cubicBezTo>
                    <a:pt x="9097" y="49377"/>
                    <a:pt x="5984" y="49961"/>
                    <a:pt x="3746" y="51826"/>
                  </a:cubicBezTo>
                  <a:cubicBezTo>
                    <a:pt x="0" y="54971"/>
                    <a:pt x="130" y="60663"/>
                    <a:pt x="2173" y="64976"/>
                  </a:cubicBezTo>
                  <a:cubicBezTo>
                    <a:pt x="4622" y="70165"/>
                    <a:pt x="9308" y="74300"/>
                    <a:pt x="14740" y="76862"/>
                  </a:cubicBezTo>
                  <a:cubicBezTo>
                    <a:pt x="20156" y="79424"/>
                    <a:pt x="26286" y="80478"/>
                    <a:pt x="32367" y="80576"/>
                  </a:cubicBezTo>
                  <a:cubicBezTo>
                    <a:pt x="34572" y="80608"/>
                    <a:pt x="36891" y="80559"/>
                    <a:pt x="38804" y="81565"/>
                  </a:cubicBezTo>
                  <a:cubicBezTo>
                    <a:pt x="40701" y="82586"/>
                    <a:pt x="41837" y="84483"/>
                    <a:pt x="42745" y="86364"/>
                  </a:cubicBezTo>
                  <a:cubicBezTo>
                    <a:pt x="45015" y="91051"/>
                    <a:pt x="46361" y="96142"/>
                    <a:pt x="46734" y="101348"/>
                  </a:cubicBezTo>
                  <a:lnTo>
                    <a:pt x="55879" y="101348"/>
                  </a:lnTo>
                  <a:lnTo>
                    <a:pt x="55879" y="1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5158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03;p59">
            <a:extLst>
              <a:ext uri="{FF2B5EF4-FFF2-40B4-BE49-F238E27FC236}">
                <a16:creationId xmlns:a16="http://schemas.microsoft.com/office/drawing/2014/main" id="{63B3DD51-4CE9-409F-975E-1B3364B48EFD}"/>
              </a:ext>
            </a:extLst>
          </p:cNvPr>
          <p:cNvSpPr/>
          <p:nvPr/>
        </p:nvSpPr>
        <p:spPr>
          <a:xfrm rot="5400000">
            <a:off x="10294056" y="-775204"/>
            <a:ext cx="1469874" cy="3020282"/>
          </a:xfrm>
          <a:custGeom>
            <a:avLst/>
            <a:gdLst/>
            <a:ahLst/>
            <a:cxnLst/>
            <a:rect l="l" t="t" r="r" b="b"/>
            <a:pathLst>
              <a:path w="52669" h="101348" extrusionOk="0">
                <a:moveTo>
                  <a:pt x="0" y="1"/>
                </a:moveTo>
                <a:lnTo>
                  <a:pt x="0" y="101348"/>
                </a:lnTo>
                <a:lnTo>
                  <a:pt x="4232" y="101348"/>
                </a:lnTo>
                <a:cubicBezTo>
                  <a:pt x="5157" y="99969"/>
                  <a:pt x="6162" y="98640"/>
                  <a:pt x="7265" y="97375"/>
                </a:cubicBezTo>
                <a:cubicBezTo>
                  <a:pt x="17902" y="85294"/>
                  <a:pt x="34296" y="83673"/>
                  <a:pt x="45225" y="72014"/>
                </a:cubicBezTo>
                <a:cubicBezTo>
                  <a:pt x="47820" y="69225"/>
                  <a:pt x="50106" y="65803"/>
                  <a:pt x="51030" y="61717"/>
                </a:cubicBezTo>
                <a:cubicBezTo>
                  <a:pt x="52668" y="54371"/>
                  <a:pt x="49620" y="46702"/>
                  <a:pt x="45971" y="40540"/>
                </a:cubicBezTo>
                <a:cubicBezTo>
                  <a:pt x="42323" y="34378"/>
                  <a:pt x="37912" y="28573"/>
                  <a:pt x="36242" y="21227"/>
                </a:cubicBezTo>
                <a:cubicBezTo>
                  <a:pt x="34604" y="13979"/>
                  <a:pt x="36080" y="5806"/>
                  <a:pt x="39955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99;p59">
            <a:extLst>
              <a:ext uri="{FF2B5EF4-FFF2-40B4-BE49-F238E27FC236}">
                <a16:creationId xmlns:a16="http://schemas.microsoft.com/office/drawing/2014/main" id="{A5CE0450-9190-4183-AF82-8EB39F3AC895}"/>
              </a:ext>
            </a:extLst>
          </p:cNvPr>
          <p:cNvSpPr/>
          <p:nvPr/>
        </p:nvSpPr>
        <p:spPr>
          <a:xfrm>
            <a:off x="10187390" y="-217553"/>
            <a:ext cx="2489201" cy="1623020"/>
          </a:xfrm>
          <a:custGeom>
            <a:avLst/>
            <a:gdLst/>
            <a:ahLst/>
            <a:cxnLst/>
            <a:rect l="l" t="t" r="r" b="b"/>
            <a:pathLst>
              <a:path w="92518" h="64567" extrusionOk="0">
                <a:moveTo>
                  <a:pt x="54320" y="0"/>
                </a:moveTo>
                <a:cubicBezTo>
                  <a:pt x="39902" y="0"/>
                  <a:pt x="22075" y="3338"/>
                  <a:pt x="11355" y="11067"/>
                </a:cubicBezTo>
                <a:cubicBezTo>
                  <a:pt x="4541" y="15253"/>
                  <a:pt x="521" y="17334"/>
                  <a:pt x="224" y="25373"/>
                </a:cubicBezTo>
                <a:cubicBezTo>
                  <a:pt x="0" y="34543"/>
                  <a:pt x="5908" y="37467"/>
                  <a:pt x="12899" y="37467"/>
                </a:cubicBezTo>
                <a:cubicBezTo>
                  <a:pt x="15201" y="37467"/>
                  <a:pt x="17620" y="37150"/>
                  <a:pt x="19977" y="36635"/>
                </a:cubicBezTo>
                <a:cubicBezTo>
                  <a:pt x="23430" y="35867"/>
                  <a:pt x="29606" y="33367"/>
                  <a:pt x="34672" y="33367"/>
                </a:cubicBezTo>
                <a:cubicBezTo>
                  <a:pt x="37457" y="33367"/>
                  <a:pt x="39906" y="34123"/>
                  <a:pt x="41382" y="36337"/>
                </a:cubicBezTo>
                <a:cubicBezTo>
                  <a:pt x="43761" y="40202"/>
                  <a:pt x="40193" y="43770"/>
                  <a:pt x="39301" y="47635"/>
                </a:cubicBezTo>
                <a:cubicBezTo>
                  <a:pt x="38409" y="51797"/>
                  <a:pt x="39051" y="56506"/>
                  <a:pt x="43166" y="58040"/>
                </a:cubicBezTo>
                <a:cubicBezTo>
                  <a:pt x="44436" y="58514"/>
                  <a:pt x="45554" y="58715"/>
                  <a:pt x="46562" y="58715"/>
                </a:cubicBezTo>
                <a:cubicBezTo>
                  <a:pt x="52115" y="58715"/>
                  <a:pt x="54325" y="52598"/>
                  <a:pt x="60112" y="52094"/>
                </a:cubicBezTo>
                <a:cubicBezTo>
                  <a:pt x="60299" y="52085"/>
                  <a:pt x="60479" y="52081"/>
                  <a:pt x="60653" y="52081"/>
                </a:cubicBezTo>
                <a:cubicBezTo>
                  <a:pt x="66270" y="52081"/>
                  <a:pt x="64940" y="56661"/>
                  <a:pt x="67247" y="60121"/>
                </a:cubicBezTo>
                <a:cubicBezTo>
                  <a:pt x="69103" y="63157"/>
                  <a:pt x="72393" y="64567"/>
                  <a:pt x="75761" y="64567"/>
                </a:cubicBezTo>
                <a:cubicBezTo>
                  <a:pt x="78331" y="64567"/>
                  <a:pt x="80946" y="63746"/>
                  <a:pt x="83004" y="62203"/>
                </a:cubicBezTo>
                <a:cubicBezTo>
                  <a:pt x="92518" y="55067"/>
                  <a:pt x="90437" y="32770"/>
                  <a:pt x="88058" y="22662"/>
                </a:cubicBezTo>
                <a:cubicBezTo>
                  <a:pt x="85085" y="10175"/>
                  <a:pt x="74680" y="1850"/>
                  <a:pt x="62193" y="364"/>
                </a:cubicBezTo>
                <a:cubicBezTo>
                  <a:pt x="59745" y="124"/>
                  <a:pt x="57096" y="0"/>
                  <a:pt x="543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04E4D-DEB7-4D16-B271-3DAEEBDD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16" y="48797"/>
            <a:ext cx="8544890" cy="88740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Pemilihan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Media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endParaRPr lang="en-ID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D48565-1D67-4B2F-BD92-B6D8050CA9F4}"/>
              </a:ext>
            </a:extLst>
          </p:cNvPr>
          <p:cNvSpPr txBox="1"/>
          <p:nvPr/>
        </p:nvSpPr>
        <p:spPr>
          <a:xfrm>
            <a:off x="2021623" y="1687427"/>
            <a:ext cx="9321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b-NO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https://developers.facebook.com/docs/</a:t>
            </a:r>
            <a:endParaRPr lang="nb-NO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nb-NO" sz="2000" dirty="0">
                <a:latin typeface="Arial" panose="020B0604020202020204" pitchFamily="34" charset="0"/>
                <a:cs typeface="Arial" panose="020B0604020202020204" pitchFamily="34" charset="0"/>
              </a:rPr>
              <a:t>Graph API : Post, Komentar, ads management, dll.</a:t>
            </a:r>
          </a:p>
        </p:txBody>
      </p:sp>
      <p:pic>
        <p:nvPicPr>
          <p:cNvPr id="4" name="Picture 14" descr="Logo Facebook Format PNG - laluahmad.com">
            <a:extLst>
              <a:ext uri="{FF2B5EF4-FFF2-40B4-BE49-F238E27FC236}">
                <a16:creationId xmlns:a16="http://schemas.microsoft.com/office/drawing/2014/main" id="{81ED25F1-4AF8-43D9-B004-21CF99103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65" y="1598677"/>
            <a:ext cx="1062181" cy="79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Twitter Logo transparent PNG - StickPNG">
            <a:extLst>
              <a:ext uri="{FF2B5EF4-FFF2-40B4-BE49-F238E27FC236}">
                <a16:creationId xmlns:a16="http://schemas.microsoft.com/office/drawing/2014/main" id="{CB0FA79F-C3CB-4459-BF2B-E04572C02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68" y="2851005"/>
            <a:ext cx="887401" cy="88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4E5BA2-17B0-479F-8207-6C1A0CD45767}"/>
              </a:ext>
            </a:extLst>
          </p:cNvPr>
          <p:cNvSpPr txBox="1"/>
          <p:nvPr/>
        </p:nvSpPr>
        <p:spPr>
          <a:xfrm>
            <a:off x="2021623" y="2851005"/>
            <a:ext cx="9321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b-NO" sz="2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https://developer.twitter.com/en/docs/twitter-api</a:t>
            </a:r>
            <a:r>
              <a:rPr lang="nb-NO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nb-NO" sz="2000" dirty="0">
                <a:latin typeface="Arial" panose="020B0604020202020204" pitchFamily="34" charset="0"/>
                <a:cs typeface="Arial" panose="020B0604020202020204" pitchFamily="34" charset="0"/>
              </a:rPr>
              <a:t>Username, datetime, tweet, retweet, search topic, dll</a:t>
            </a:r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344DB173-C4A8-40FB-B984-AE849B9EF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50" y="4094479"/>
            <a:ext cx="541236" cy="54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E4BD3C-8060-4521-A7D4-833649D586F5}"/>
              </a:ext>
            </a:extLst>
          </p:cNvPr>
          <p:cNvSpPr txBox="1"/>
          <p:nvPr/>
        </p:nvSpPr>
        <p:spPr>
          <a:xfrm>
            <a:off x="2021623" y="3927829"/>
            <a:ext cx="9321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b-NO" sz="20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https://www.instagram.com/developer/</a:t>
            </a:r>
            <a:r>
              <a:rPr lang="nb-NO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nb-NO" sz="2000" dirty="0">
                <a:latin typeface="Arial" panose="020B0604020202020204" pitchFamily="34" charset="0"/>
                <a:cs typeface="Arial" panose="020B0604020202020204" pitchFamily="34" charset="0"/>
              </a:rPr>
              <a:t>Graph API : Post, Komentar, ads management, dll.</a:t>
            </a:r>
          </a:p>
        </p:txBody>
      </p:sp>
      <p:pic>
        <p:nvPicPr>
          <p:cNvPr id="4098" name="Picture 2" descr="Logo YouTube Format PNG - laluahmad.com">
            <a:extLst>
              <a:ext uri="{FF2B5EF4-FFF2-40B4-BE49-F238E27FC236}">
                <a16:creationId xmlns:a16="http://schemas.microsoft.com/office/drawing/2014/main" id="{70ABDF82-ADE4-494D-B8DA-0BC0754F5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56" y="5125608"/>
            <a:ext cx="879513" cy="65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66DDA9-EB99-4340-83F3-8C1035C55B14}"/>
              </a:ext>
            </a:extLst>
          </p:cNvPr>
          <p:cNvSpPr txBox="1"/>
          <p:nvPr/>
        </p:nvSpPr>
        <p:spPr>
          <a:xfrm>
            <a:off x="1987740" y="5077357"/>
            <a:ext cx="9321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b-NO" sz="20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https://developers.google.com/youtube/v3</a:t>
            </a:r>
            <a:r>
              <a:rPr lang="nb-NO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/>
            <a:r>
              <a:rPr lang="nb-NO" sz="2000" dirty="0">
                <a:latin typeface="Arial" panose="020B0604020202020204" pitchFamily="34" charset="0"/>
                <a:cs typeface="Arial" panose="020B0604020202020204" pitchFamily="34" charset="0"/>
              </a:rPr>
              <a:t>Komentar, subscriber, chanel,video</a:t>
            </a:r>
          </a:p>
        </p:txBody>
      </p:sp>
      <p:pic>
        <p:nvPicPr>
          <p:cNvPr id="4100" name="Picture 4" descr="Gambar Media Sosial PNG Gambar | PNG Mart">
            <a:extLst>
              <a:ext uri="{FF2B5EF4-FFF2-40B4-BE49-F238E27FC236}">
                <a16:creationId xmlns:a16="http://schemas.microsoft.com/office/drawing/2014/main" id="{0C61FF59-F151-42B8-B8AF-3E8256E9C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3" y="5977212"/>
            <a:ext cx="1318575" cy="88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288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3695</TotalTime>
  <Words>900</Words>
  <Application>Microsoft Office PowerPoint</Application>
  <PresentationFormat>Widescreen</PresentationFormat>
  <Paragraphs>103</Paragraphs>
  <Slides>21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Bebas</vt:lpstr>
      <vt:lpstr>Calibri</vt:lpstr>
      <vt:lpstr>Calibri Light</vt:lpstr>
      <vt:lpstr>Georgia</vt:lpstr>
      <vt:lpstr>Georgia Pro Light</vt:lpstr>
      <vt:lpstr>Montserrat</vt:lpstr>
      <vt:lpstr>Montserrat Light</vt:lpstr>
      <vt:lpstr>Office Theme</vt:lpstr>
      <vt:lpstr>PowerPoint Presentation</vt:lpstr>
      <vt:lpstr>PowerPoint Presentation</vt:lpstr>
      <vt:lpstr>SENTIMET ANALYSIS</vt:lpstr>
      <vt:lpstr>PowerPoint Presentation</vt:lpstr>
      <vt:lpstr>UNTUK APA MELAKUKAN ANALYSIS SENTIMENT?</vt:lpstr>
      <vt:lpstr>UNTUK APA MELAKUKAN ANALYSIS SENTIMENT?</vt:lpstr>
      <vt:lpstr>PENERAPAN DALAM DUNIA BISNIS</vt:lpstr>
      <vt:lpstr>AKAR ILMU SENTIMENT ANALYSIS</vt:lpstr>
      <vt:lpstr>Pemilihan Sumber Data dari Media Sosial</vt:lpstr>
      <vt:lpstr>PowerPoint Presentation</vt:lpstr>
      <vt:lpstr>Proses Text Mining</vt:lpstr>
      <vt:lpstr>PowerPoint Presentation</vt:lpstr>
      <vt:lpstr>Tugas Machine Learning</vt:lpstr>
      <vt:lpstr>Tugas Machine Learning</vt:lpstr>
      <vt:lpstr>Algoritma Machine Learning</vt:lpstr>
      <vt:lpstr>PowerPoint Presentation</vt:lpstr>
      <vt:lpstr>Source Code dan Dataset </vt:lpstr>
      <vt:lpstr>Orange Data Mining Sentiment Analysis Mudik Idul Fitri 2022</vt:lpstr>
      <vt:lpstr>Orange Data Mining Sentiment Analysis Mudik Idul Fitri 2022</vt:lpstr>
      <vt:lpstr>DAFTAR PUSTAKA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Prediksi Cuaca Menggunakan Model Thomas-Fiering Untuk Menentukan Rekomendasi Awal Tanam di Kota Bandung</dc:title>
  <dc:creator>Nova Agustina</dc:creator>
  <cp:lastModifiedBy>Nova Agustina</cp:lastModifiedBy>
  <cp:revision>243</cp:revision>
  <dcterms:created xsi:type="dcterms:W3CDTF">2021-09-07T11:59:15Z</dcterms:created>
  <dcterms:modified xsi:type="dcterms:W3CDTF">2022-04-25T11:34:26Z</dcterms:modified>
</cp:coreProperties>
</file>